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4" r:id="rId1"/>
  </p:sldMasterIdLst>
  <p:notesMasterIdLst>
    <p:notesMasterId r:id="rId27"/>
  </p:notesMasterIdLst>
  <p:sldIdLst>
    <p:sldId id="257" r:id="rId2"/>
    <p:sldId id="258" r:id="rId3"/>
    <p:sldId id="259" r:id="rId4"/>
    <p:sldId id="288" r:id="rId5"/>
    <p:sldId id="289" r:id="rId6"/>
    <p:sldId id="260" r:id="rId7"/>
    <p:sldId id="261" r:id="rId8"/>
    <p:sldId id="263" r:id="rId9"/>
    <p:sldId id="293" r:id="rId10"/>
    <p:sldId id="273" r:id="rId11"/>
    <p:sldId id="275" r:id="rId12"/>
    <p:sldId id="294" r:id="rId13"/>
    <p:sldId id="286" r:id="rId14"/>
    <p:sldId id="287" r:id="rId15"/>
    <p:sldId id="281" r:id="rId16"/>
    <p:sldId id="282" r:id="rId17"/>
    <p:sldId id="283" r:id="rId18"/>
    <p:sldId id="284" r:id="rId19"/>
    <p:sldId id="285" r:id="rId20"/>
    <p:sldId id="264" r:id="rId21"/>
    <p:sldId id="290" r:id="rId22"/>
    <p:sldId id="291" r:id="rId23"/>
    <p:sldId id="292" r:id="rId24"/>
    <p:sldId id="295" r:id="rId25"/>
    <p:sldId id="296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48"/>
    <p:restoredTop sz="86602" autoAdjust="0"/>
  </p:normalViewPr>
  <p:slideViewPr>
    <p:cSldViewPr snapToObjects="1">
      <p:cViewPr varScale="1">
        <p:scale>
          <a:sx n="70" d="100"/>
          <a:sy n="70" d="100"/>
        </p:scale>
        <p:origin x="96" y="372"/>
      </p:cViewPr>
      <p:guideLst>
        <p:guide orient="horz" pos="2159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ADCDCD-8D2A-4421-B66E-6EAB99253E40}" type="datetimeFigureOut">
              <a:rPr lang="ko-KR" altLang="en-US" smtClean="0"/>
              <a:pPr/>
              <a:t>2017-03-17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5C12BD-5452-4599-9989-6B5EDFFC358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696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C12BD-5452-4599-9989-6B5EDFFC358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215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C12BD-5452-4599-9989-6B5EDFFC358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023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C12BD-5452-4599-9989-6B5EDFFC358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035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C12BD-5452-4599-9989-6B5EDFFC358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74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914400" y="1122680"/>
            <a:ext cx="10363835" cy="23882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6000" b="0" cap="none" dirty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>
                <a:latin typeface="맑은 고딕" charset="0"/>
                <a:ea typeface="맑은 고딕" charset="0"/>
              </a:rPr>
              <a:t>제목</a:t>
            </a:r>
            <a:r>
              <a:rPr lang="en-US" altLang="ko-KR" sz="6000" b="0" cap="none" dirty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6000" b="0" cap="none" dirty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>
                <a:latin typeface="맑은 고딕" charset="0"/>
                <a:ea typeface="맑은 고딕" charset="0"/>
              </a:rPr>
              <a:t>부제목</a:t>
            </a:r>
            <a:r>
              <a:rPr lang="en-US" altLang="ko-KR" sz="24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24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2017-03-17</a:t>
            </a:fld>
            <a:endParaRPr lang="ko-KR" altLang="en-US" sz="1200" b="0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2017-03-17</a:t>
            </a:fld>
            <a:endParaRPr lang="ko-KR" altLang="en-US" sz="1200" b="0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2017-03-17</a:t>
            </a:fld>
            <a:endParaRPr lang="ko-KR" altLang="en-US" sz="1200" b="0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2017-03-17</a:t>
            </a:fld>
            <a:endParaRPr lang="ko-KR" altLang="en-US" sz="1200" b="0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6000" b="0" cap="none" dirty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>
                <a:latin typeface="맑은 고딕" charset="0"/>
                <a:ea typeface="맑은 고딕" charset="0"/>
              </a:rPr>
              <a:t>제목</a:t>
            </a:r>
            <a:r>
              <a:rPr lang="en-US" altLang="ko-KR" sz="6000" b="0" cap="none" dirty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6000" b="0" cap="none" dirty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b="0" cap="none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</a:t>
            </a:r>
            <a:r>
              <a:rPr lang="en-US" altLang="ko-KR" sz="2400" b="0" cap="none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400" b="0" cap="none" dirty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편집합니다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2017-03-17</a:t>
            </a:fld>
            <a:endParaRPr lang="ko-KR" altLang="en-US" sz="1200" b="0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sz="half" idx="1"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2017-03-17</a:t>
            </a:fld>
            <a:endParaRPr lang="ko-KR" altLang="en-US" sz="1200" b="0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47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9470" y="1681480"/>
            <a:ext cx="5158740" cy="82423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cap="none" dirty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b="1" cap="none" dirty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400" b="1" cap="none" dirty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400" b="1" cap="none" dirty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>
                <a:latin typeface="맑은 고딕" charset="0"/>
                <a:ea typeface="맑은 고딕" charset="0"/>
              </a:rPr>
              <a:t>편집합니다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sz="half" idx="2"/>
          </p:nvPr>
        </p:nvSpPr>
        <p:spPr>
          <a:xfrm>
            <a:off x="839470" y="2505075"/>
            <a:ext cx="5158740" cy="3685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sz="quarter" idx="3"/>
          </p:nvPr>
        </p:nvSpPr>
        <p:spPr>
          <a:xfrm>
            <a:off x="6172200" y="1681480"/>
            <a:ext cx="5183505" cy="82423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cap="none" dirty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b="1" cap="none" dirty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400" b="1" cap="none" dirty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400" b="1" cap="none" dirty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>
                <a:latin typeface="맑은 고딕" charset="0"/>
                <a:ea typeface="맑은 고딕" charset="0"/>
              </a:rPr>
              <a:t>편집합니다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sz="quarter" idx="4"/>
          </p:nvPr>
        </p:nvSpPr>
        <p:spPr>
          <a:xfrm>
            <a:off x="6172200" y="2505075"/>
            <a:ext cx="5183505" cy="3685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2017-03-17</a:t>
            </a:fld>
            <a:endParaRPr lang="ko-KR" altLang="en-US" sz="1200" b="0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2017-03-17</a:t>
            </a:fld>
            <a:endParaRPr lang="ko-KR" altLang="en-US" sz="1200" b="0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2017-03-17</a:t>
            </a:fld>
            <a:endParaRPr lang="ko-KR" altLang="en-US" sz="1200" b="0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470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3200" b="0" cap="none" dirty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>
                <a:latin typeface="맑은 고딕" charset="0"/>
                <a:ea typeface="맑은 고딕" charset="0"/>
              </a:rPr>
              <a:t>제목</a:t>
            </a:r>
            <a:r>
              <a:rPr lang="en-US" altLang="ko-KR" sz="3200" b="0" cap="none" dirty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3200" b="0" cap="none" dirty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182870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cap="none" dirty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32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3200" b="0" cap="none" dirty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32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3200" b="0" cap="none" dirty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32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3200" b="0" cap="none" dirty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>
                <a:latin typeface="맑은 고딕" charset="0"/>
                <a:ea typeface="맑은 고딕" charset="0"/>
              </a:rPr>
              <a:t>둘째</a:t>
            </a:r>
            <a:r>
              <a:rPr lang="en-US" altLang="ko-KR" sz="28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>
                <a:latin typeface="맑은 고딕" charset="0"/>
                <a:ea typeface="맑은 고딕" charset="0"/>
              </a:rPr>
              <a:t>셋째</a:t>
            </a:r>
            <a:r>
              <a:rPr lang="en-US" altLang="ko-KR" sz="24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>
                <a:latin typeface="맑은 고딕" charset="0"/>
                <a:ea typeface="맑은 고딕" charset="0"/>
              </a:rPr>
              <a:t>넷째</a:t>
            </a:r>
            <a:r>
              <a:rPr lang="en-US" altLang="ko-KR" sz="20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20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839470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16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16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16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>
                <a:latin typeface="맑은 고딕" charset="0"/>
                <a:ea typeface="맑은 고딕" charset="0"/>
              </a:rPr>
              <a:t>편집합니다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2017-03-17</a:t>
            </a:fld>
            <a:endParaRPr lang="ko-KR" altLang="en-US" sz="1200" b="0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839470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3200" b="0" cap="none" dirty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>
                <a:latin typeface="맑은 고딕" charset="0"/>
                <a:ea typeface="맑은 고딕" charset="0"/>
              </a:rPr>
              <a:t>제목</a:t>
            </a:r>
            <a:r>
              <a:rPr lang="en-US" altLang="ko-KR" sz="3200" b="0" cap="none" dirty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3200" b="0" cap="none" dirty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Picture Placeholder 2"/>
          <p:cNvSpPr txBox="1">
            <a:spLocks noGrp="1" noChangeAspect="1"/>
          </p:cNvSpPr>
          <p:nvPr>
            <p:ph type="pic" idx="1"/>
          </p:nvPr>
        </p:nvSpPr>
        <p:spPr>
          <a:xfrm>
            <a:off x="5182870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latin typeface="맑은 고딕" charset="0"/>
                <a:ea typeface="맑은 고딕" charset="0"/>
              </a:rPr>
              <a:t>그림을</a:t>
            </a:r>
            <a:r>
              <a:rPr lang="en-US" altLang="ko-KR" sz="20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>
                <a:latin typeface="맑은 고딕" charset="0"/>
                <a:ea typeface="맑은 고딕" charset="0"/>
              </a:rPr>
              <a:t>추가하려면</a:t>
            </a:r>
            <a:r>
              <a:rPr lang="en-US" altLang="ko-KR" sz="20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>
                <a:latin typeface="맑은 고딕" charset="0"/>
                <a:ea typeface="맑은 고딕" charset="0"/>
              </a:rPr>
              <a:t>아이콘을</a:t>
            </a:r>
            <a:r>
              <a:rPr lang="en-US" altLang="ko-KR" sz="20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>
                <a:latin typeface="맑은 고딕" charset="0"/>
                <a:ea typeface="맑은 고딕" charset="0"/>
              </a:rPr>
              <a:t>클릭하십시오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sz="half" idx="2"/>
          </p:nvPr>
        </p:nvSpPr>
        <p:spPr>
          <a:xfrm>
            <a:off x="839470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16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16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1600" b="0" cap="none" dirty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>
                <a:latin typeface="맑은 고딕" charset="0"/>
                <a:ea typeface="맑은 고딕" charset="0"/>
              </a:rPr>
              <a:t>편집합니다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2017-03-17</a:t>
            </a:fld>
            <a:endParaRPr lang="ko-KR" altLang="en-US" sz="1200" b="0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프레젠테이션7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4400" b="0">
                <a:latin typeface="맑은 고딕"/>
                <a:ea typeface="맑은 고딕"/>
              </a:rPr>
              <a:t>마스터</a:t>
            </a:r>
            <a:r>
              <a:rPr lang="en-US" altLang="ko-KR" sz="4400" b="0">
                <a:latin typeface="Calibri Light"/>
                <a:ea typeface="Calibri Light"/>
              </a:rPr>
              <a:t> </a:t>
            </a:r>
            <a:r>
              <a:rPr lang="en-US" altLang="ko-KR" sz="4400" b="0">
                <a:latin typeface="맑은 고딕"/>
                <a:ea typeface="맑은 고딕"/>
              </a:rPr>
              <a:t>제목</a:t>
            </a:r>
            <a:r>
              <a:rPr lang="en-US" altLang="ko-KR" sz="4400" b="0">
                <a:latin typeface="Calibri Light"/>
                <a:ea typeface="Calibri Light"/>
              </a:rPr>
              <a:t> </a:t>
            </a:r>
            <a:r>
              <a:rPr lang="en-US" altLang="ko-KR" sz="4400" b="0">
                <a:latin typeface="맑은 고딕"/>
                <a:ea typeface="맑은 고딕"/>
              </a:rPr>
              <a:t>스타일</a:t>
            </a:r>
            <a:r>
              <a:rPr lang="en-US" altLang="ko-KR" sz="4400" b="0">
                <a:latin typeface="Calibri Light"/>
                <a:ea typeface="Calibri Light"/>
              </a:rPr>
              <a:t> </a:t>
            </a:r>
            <a:r>
              <a:rPr lang="en-US" altLang="ko-KR" sz="4400" b="0">
                <a:latin typeface="맑은 고딕"/>
                <a:ea typeface="맑은 고딕"/>
              </a:rPr>
              <a:t>편집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>
                <a:latin typeface="맑은 고딕"/>
                <a:ea typeface="맑은 고딕"/>
              </a:rPr>
              <a:t>마스터</a:t>
            </a:r>
            <a:r>
              <a:rPr lang="en-US" altLang="ko-KR" sz="2800" b="0">
                <a:latin typeface="Calibri"/>
                <a:ea typeface="Calibri"/>
              </a:rPr>
              <a:t> </a:t>
            </a:r>
            <a:r>
              <a:rPr lang="en-US" altLang="ko-KR" sz="2800" b="0">
                <a:latin typeface="맑은 고딕"/>
                <a:ea typeface="맑은 고딕"/>
              </a:rPr>
              <a:t>텍스트</a:t>
            </a:r>
            <a:r>
              <a:rPr lang="en-US" altLang="ko-KR" sz="2800" b="0">
                <a:latin typeface="Calibri"/>
                <a:ea typeface="Calibri"/>
              </a:rPr>
              <a:t> </a:t>
            </a:r>
            <a:r>
              <a:rPr lang="en-US" altLang="ko-KR" sz="2800" b="0">
                <a:latin typeface="맑은 고딕"/>
                <a:ea typeface="맑은 고딕"/>
              </a:rPr>
              <a:t>스타일을</a:t>
            </a:r>
            <a:r>
              <a:rPr lang="en-US" altLang="ko-KR" sz="2800" b="0">
                <a:latin typeface="Calibri"/>
                <a:ea typeface="Calibri"/>
              </a:rPr>
              <a:t> </a:t>
            </a:r>
            <a:r>
              <a:rPr lang="en-US" altLang="ko-KR" sz="2800" b="0">
                <a:latin typeface="맑은 고딕"/>
                <a:ea typeface="맑은 고딕"/>
              </a:rPr>
              <a:t>편집합니다</a:t>
            </a:r>
          </a:p>
          <a:p>
            <a:pPr marL="685800" indent="-228600" algn="l" defTabSz="914400">
              <a:lnSpc>
                <a:spcPct val="90000"/>
              </a:lnSpc>
              <a:spcBef>
                <a:spcPct val="5000"/>
              </a:spcBef>
              <a:spcAft>
                <a:spcPct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>
                <a:latin typeface="맑은 고딕"/>
                <a:ea typeface="맑은 고딕"/>
              </a:rPr>
              <a:t>둘째</a:t>
            </a:r>
            <a:r>
              <a:rPr lang="en-US" altLang="ko-KR" sz="2400" b="0">
                <a:latin typeface="Calibri"/>
                <a:ea typeface="Calibri"/>
              </a:rPr>
              <a:t> </a:t>
            </a:r>
            <a:r>
              <a:rPr lang="en-US" altLang="ko-KR" sz="2400" b="0">
                <a:latin typeface="맑은 고딕"/>
                <a:ea typeface="맑은 고딕"/>
              </a:rPr>
              <a:t>수준</a:t>
            </a:r>
          </a:p>
          <a:p>
            <a:pPr marL="1143000" indent="-228600" algn="l" defTabSz="914400">
              <a:lnSpc>
                <a:spcPct val="90000"/>
              </a:lnSpc>
              <a:spcBef>
                <a:spcPct val="5000"/>
              </a:spcBef>
              <a:spcAft>
                <a:spcPct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>
                <a:latin typeface="맑은 고딕"/>
                <a:ea typeface="맑은 고딕"/>
              </a:rPr>
              <a:t>셋째</a:t>
            </a:r>
            <a:r>
              <a:rPr lang="en-US" altLang="ko-KR" sz="2000" b="0">
                <a:latin typeface="Calibri"/>
                <a:ea typeface="Calibri"/>
              </a:rPr>
              <a:t> </a:t>
            </a:r>
            <a:r>
              <a:rPr lang="en-US" altLang="ko-KR" sz="2000" b="0">
                <a:latin typeface="맑은 고딕"/>
                <a:ea typeface="맑은 고딕"/>
              </a:rPr>
              <a:t>수준</a:t>
            </a:r>
          </a:p>
          <a:p>
            <a:pPr marL="1600200" indent="-228600" algn="l" defTabSz="914400">
              <a:lnSpc>
                <a:spcPct val="90000"/>
              </a:lnSpc>
              <a:spcBef>
                <a:spcPct val="5000"/>
              </a:spcBef>
              <a:spcAft>
                <a:spcPct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>
                <a:latin typeface="맑은 고딕"/>
                <a:ea typeface="맑은 고딕"/>
              </a:rPr>
              <a:t>넷째</a:t>
            </a:r>
            <a:r>
              <a:rPr lang="en-US" altLang="ko-KR" sz="1800" b="0">
                <a:latin typeface="Calibri"/>
                <a:ea typeface="Calibri"/>
              </a:rPr>
              <a:t> </a:t>
            </a:r>
            <a:r>
              <a:rPr lang="en-US" altLang="ko-KR" sz="1800" b="0">
                <a:latin typeface="맑은 고딕"/>
                <a:ea typeface="맑은 고딕"/>
              </a:rPr>
              <a:t>수준</a:t>
            </a:r>
          </a:p>
          <a:p>
            <a:pPr marL="2057400" indent="-228600" algn="l" defTabSz="914400">
              <a:lnSpc>
                <a:spcPct val="90000"/>
              </a:lnSpc>
              <a:spcBef>
                <a:spcPct val="5000"/>
              </a:spcBef>
              <a:spcAft>
                <a:spcPct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>
                <a:latin typeface="맑은 고딕"/>
                <a:ea typeface="맑은 고딕"/>
              </a:rPr>
              <a:t>다섯째</a:t>
            </a:r>
            <a:r>
              <a:rPr lang="en-US" altLang="ko-KR" sz="1800" b="0">
                <a:latin typeface="Calibri"/>
                <a:ea typeface="Calibri"/>
              </a:rPr>
              <a:t> </a:t>
            </a:r>
            <a:r>
              <a:rPr lang="en-US" altLang="ko-KR" sz="1800" b="0">
                <a:latin typeface="맑은 고딕"/>
                <a:ea typeface="맑은 고딕"/>
              </a:rPr>
              <a:t>수준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B9320F77-B9A0-41C5-862A-B4B631284C64}" type="datetime1">
              <a:rPr lang="ko-KR" altLang="en-US" sz="1200" b="0">
                <a:solidFill>
                  <a:schemeClr val="tx1">
                    <a:tint val="75000"/>
                  </a:schemeClr>
                </a:solidFill>
                <a:latin typeface="맑은 고딕"/>
                <a:ea typeface="맑은 고딕"/>
              </a:rPr>
              <a:pPr marL="0" indent="0" algn="l" defTabSz="914400" eaLnBrk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2017-03-17</a:t>
            </a:fld>
            <a:endParaRPr lang="ko-KR" altLang="en-US" sz="1200" b="0">
              <a:solidFill>
                <a:schemeClr val="tx1">
                  <a:tint val="7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B9320F77-B9A0-41C5-862A-B4B631284C64}" type="slidenum">
              <a:rPr lang="en-US" altLang="ko-KR" sz="1200" b="0">
                <a:solidFill>
                  <a:schemeClr val="tx1">
                    <a:tint val="75000"/>
                  </a:schemeClr>
                </a:solidFill>
                <a:latin typeface="맑은 고딕"/>
                <a:ea typeface="맑은 고딕"/>
              </a:rPr>
              <a:pPr marL="0" indent="0" algn="r" defTabSz="914400" eaLnBrk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lang="en-US" altLang="ko-KR" sz="1200" b="0">
              <a:solidFill>
                <a:schemeClr val="tx1">
                  <a:tint val="75000"/>
                </a:schemeClr>
              </a:solidFill>
              <a:latin typeface="맑은 고딕"/>
              <a:ea typeface="맑은 고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/>
          <p:cNvSpPr/>
          <p:nvPr/>
        </p:nvSpPr>
        <p:spPr>
          <a:xfrm>
            <a:off x="1415480" y="692696"/>
            <a:ext cx="5400600" cy="1800200"/>
          </a:xfrm>
          <a:prstGeom prst="round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/>
          <p:cNvGrpSpPr/>
          <p:nvPr/>
        </p:nvGrpSpPr>
        <p:grpSpPr>
          <a:xfrm>
            <a:off x="1795904" y="4458027"/>
            <a:ext cx="4516120" cy="1779285"/>
            <a:chOff x="1847528" y="4725144"/>
            <a:chExt cx="4516120" cy="1779285"/>
          </a:xfrm>
        </p:grpSpPr>
        <p:sp>
          <p:nvSpPr>
            <p:cNvPr id="42" name="도형 41"/>
            <p:cNvSpPr/>
            <p:nvPr/>
          </p:nvSpPr>
          <p:spPr>
            <a:xfrm>
              <a:off x="1847528" y="4725144"/>
              <a:ext cx="4516120" cy="1779285"/>
            </a:xfrm>
            <a:prstGeom prst="roundRect">
              <a:avLst>
                <a:gd name="adj" fmla="val 16667"/>
              </a:avLst>
            </a:prstGeom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just" defTabSz="50800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endParaRPr lang="ko-KR" altLang="en-US" sz="1800" b="0">
                <a:latin typeface="맑은 고딕"/>
                <a:ea typeface="맑은 고딕"/>
              </a:endParaRPr>
            </a:p>
          </p:txBody>
        </p:sp>
        <p:sp>
          <p:nvSpPr>
            <p:cNvPr id="39" name="텍스트 상자 38"/>
            <p:cNvSpPr txBox="1"/>
            <p:nvPr/>
          </p:nvSpPr>
          <p:spPr>
            <a:xfrm>
              <a:off x="2296404" y="5013176"/>
              <a:ext cx="2324735" cy="370205"/>
            </a:xfrm>
            <a:prstGeom prst="rect">
              <a:avLst/>
            </a:prstGeom>
            <a:noFill/>
            <a:ln w="0">
              <a:noFill/>
            </a:ln>
          </p:spPr>
          <p:txBody>
            <a:bodyPr vert="horz" wrap="none" lIns="89535" tIns="46355" rIns="89535" bIns="46355" anchor="t">
              <a:noAutofit/>
            </a:bodyPr>
            <a:lstStyle/>
            <a:p>
              <a:pPr marL="0" indent="0" algn="l" defTabSz="50800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ko-KR" altLang="en-US" sz="1800" b="0">
                  <a:solidFill>
                    <a:schemeClr val="bg1"/>
                  </a:solidFill>
                  <a:latin typeface="a옛날목욕탕L"/>
                  <a:ea typeface="a옛날목욕탕L"/>
                </a:rPr>
                <a:t>컴퓨터공학과 2013154032 임단비</a:t>
              </a:r>
            </a:p>
          </p:txBody>
        </p:sp>
        <p:sp>
          <p:nvSpPr>
            <p:cNvPr id="41" name="텍스트 상자 40"/>
            <p:cNvSpPr txBox="1"/>
            <p:nvPr/>
          </p:nvSpPr>
          <p:spPr>
            <a:xfrm>
              <a:off x="2296404" y="5445224"/>
              <a:ext cx="2324735" cy="370205"/>
            </a:xfrm>
            <a:prstGeom prst="rect">
              <a:avLst/>
            </a:prstGeom>
            <a:noFill/>
            <a:ln w="0" cap="flat" cmpd="sng">
              <a:noFill/>
            </a:ln>
          </p:spPr>
          <p:txBody>
            <a:bodyPr vert="horz" wrap="none" lIns="89535" tIns="46355" rIns="89535" bIns="46355" anchor="t">
              <a:noAutofit/>
            </a:bodyPr>
            <a:lstStyle/>
            <a:p>
              <a:pPr marL="0" indent="0" defTabSz="50800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ko-KR" altLang="en-US" sz="1800" b="0">
                  <a:solidFill>
                    <a:schemeClr val="bg1"/>
                  </a:solidFill>
                  <a:latin typeface="a옛날목욕탕L"/>
                  <a:ea typeface="a옛날목욕탕L"/>
                </a:rPr>
                <a:t>컴퓨터공학과 2014154033 이지혜</a:t>
              </a:r>
            </a:p>
          </p:txBody>
        </p:sp>
        <p:sp>
          <p:nvSpPr>
            <p:cNvPr id="43" name="텍스트 상자 42"/>
            <p:cNvSpPr txBox="1"/>
            <p:nvPr/>
          </p:nvSpPr>
          <p:spPr>
            <a:xfrm>
              <a:off x="2296404" y="5867107"/>
              <a:ext cx="2324735" cy="370205"/>
            </a:xfrm>
            <a:prstGeom prst="rect">
              <a:avLst/>
            </a:prstGeom>
            <a:noFill/>
            <a:ln w="0" cap="flat" cmpd="sng">
              <a:noFill/>
            </a:ln>
          </p:spPr>
          <p:txBody>
            <a:bodyPr vert="horz" wrap="none" lIns="89535" tIns="46355" rIns="89535" bIns="46355" anchor="t">
              <a:noAutofit/>
            </a:bodyPr>
            <a:lstStyle/>
            <a:p>
              <a:pPr marL="0" indent="0" defTabSz="50800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ko-KR" altLang="en-US" sz="1800" b="0">
                  <a:solidFill>
                    <a:schemeClr val="bg1"/>
                  </a:solidFill>
                  <a:latin typeface="a옛날목욕탕L"/>
                  <a:ea typeface="a옛날목욕탕L"/>
                </a:rPr>
                <a:t>소프트웨어과 2014156009 김효경</a:t>
              </a:r>
            </a:p>
          </p:txBody>
        </p:sp>
      </p:grpSp>
      <p:sp>
        <p:nvSpPr>
          <p:cNvPr id="44" name="직사각형 43"/>
          <p:cNvSpPr txBox="1"/>
          <p:nvPr/>
        </p:nvSpPr>
        <p:spPr>
          <a:xfrm>
            <a:off x="604231" y="853842"/>
            <a:ext cx="70039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>
                    <a:lumMod val="80000"/>
                    <a:lumOff val="20000"/>
                  </a:schemeClr>
                </a:solidFill>
                <a:latin typeface="a옛날목욕탕L"/>
                <a:ea typeface="a옛날목욕탕L"/>
              </a:rPr>
              <a:t>AR</a:t>
            </a:r>
            <a:r>
              <a:rPr lang="ko-KR" altLang="en-US" sz="3200" dirty="0">
                <a:solidFill>
                  <a:schemeClr val="tx1">
                    <a:lumMod val="80000"/>
                    <a:lumOff val="20000"/>
                  </a:schemeClr>
                </a:solidFill>
                <a:latin typeface="a옛날목욕탕L"/>
                <a:ea typeface="a옛날목욕탕L"/>
              </a:rPr>
              <a:t>을 이용한 퍼즐 수집 어플</a:t>
            </a:r>
          </a:p>
        </p:txBody>
      </p:sp>
      <p:sp>
        <p:nvSpPr>
          <p:cNvPr id="45" name="직사각형 44"/>
          <p:cNvSpPr txBox="1"/>
          <p:nvPr/>
        </p:nvSpPr>
        <p:spPr>
          <a:xfrm>
            <a:off x="2351583" y="1652434"/>
            <a:ext cx="3456385" cy="650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  <a:latin typeface="a옛날목욕탕L"/>
                <a:ea typeface="a옛날목욕탕L"/>
              </a:rPr>
              <a:t>Zoo</a:t>
            </a:r>
            <a:r>
              <a:rPr lang="ko-KR" altLang="en-US" sz="3600" dirty="0" err="1">
                <a:solidFill>
                  <a:schemeClr val="tx1"/>
                </a:solidFill>
                <a:latin typeface="a옛날목욕탕L"/>
                <a:ea typeface="a옛날목욕탕L"/>
              </a:rPr>
              <a:t>크박스</a:t>
            </a:r>
            <a:endParaRPr lang="ko-KR" altLang="en-US" sz="3600" dirty="0">
              <a:solidFill>
                <a:schemeClr val="tx1"/>
              </a:solidFill>
              <a:latin typeface="a옛날목욕탕L"/>
              <a:ea typeface="a옛날목욕탕L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524000" y="499745"/>
            <a:ext cx="9144635" cy="583247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200" b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endParaRPr lang="ko-KR" altLang="en-US" sz="1800" b="0" dirty="0">
              <a:latin typeface="맑은 고딕"/>
              <a:ea typeface="맑은 고딕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10800000">
            <a:off x="2524125" y="1410870"/>
            <a:ext cx="7286625" cy="1905"/>
          </a:xfrm>
          <a:prstGeom prst="line">
            <a:avLst/>
          </a:prstGeom>
          <a:ln w="6350" cap="flat" cmpd="sng">
            <a:solidFill>
              <a:schemeClr val="bg1">
                <a:lumMod val="85000"/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703512" y="692696"/>
            <a:ext cx="3312368" cy="44627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300" b="1" dirty="0">
                <a:solidFill>
                  <a:schemeClr val="accent1"/>
                </a:solidFill>
                <a:latin typeface="a옛날목욕탕L"/>
                <a:ea typeface="a옛날목욕탕L"/>
              </a:rPr>
              <a:t>시스템 수행 시나리오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881755" y="2564765"/>
            <a:ext cx="4572635" cy="67691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200" b="0">
              <a:solidFill>
                <a:schemeClr val="tx2">
                  <a:lumMod val="50000"/>
                </a:schemeClr>
              </a:solidFill>
            </a:endParaRPr>
          </a:p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200" b="0">
              <a:solidFill>
                <a:schemeClr val="tx2">
                  <a:lumMod val="50000"/>
                </a:schemeClr>
              </a:solidFill>
            </a:endParaRPr>
          </a:p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4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1" name="모서리가 둥근 직사각형 8"/>
          <p:cNvSpPr/>
          <p:nvPr/>
        </p:nvSpPr>
        <p:spPr>
          <a:xfrm>
            <a:off x="1703512" y="1700808"/>
            <a:ext cx="8856984" cy="4392488"/>
          </a:xfrm>
          <a:prstGeom prst="roundRect">
            <a:avLst/>
          </a:prstGeom>
          <a:noFill/>
          <a:ln w="34925">
            <a:solidFill>
              <a:schemeClr val="accent1">
                <a:lumMod val="75000"/>
              </a:schemeClr>
            </a:solidFill>
            <a:prstDash val="lgDash"/>
          </a:ln>
          <a:scene3d>
            <a:camera prst="orthographicFront"/>
            <a:lightRig rig="balanced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761804" y="2492896"/>
            <a:ext cx="87986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dirty="0">
                <a:latin typeface="a옛날목욕탕L" pitchFamily="18" charset="-127"/>
                <a:ea typeface="a옛날목욕탕L" pitchFamily="18" charset="-127"/>
              </a:rPr>
              <a:t> 환경적인 조건에 따라 </a:t>
            </a:r>
            <a:r>
              <a:rPr lang="ko-KR" altLang="en-US" dirty="0" err="1">
                <a:latin typeface="a옛날목욕탕L" pitchFamily="18" charset="-127"/>
                <a:ea typeface="a옛날목욕탕L" pitchFamily="18" charset="-127"/>
              </a:rPr>
              <a:t>랜덤한</a:t>
            </a:r>
            <a:r>
              <a:rPr lang="ko-KR" altLang="en-US" dirty="0">
                <a:latin typeface="a옛날목욕탕L" pitchFamily="18" charset="-127"/>
                <a:ea typeface="a옛날목욕탕L" pitchFamily="18" charset="-127"/>
              </a:rPr>
              <a:t> 조각들이 실시간으로 출현</a:t>
            </a:r>
            <a:r>
              <a:rPr lang="en-US" altLang="ko-KR" dirty="0">
                <a:latin typeface="a옛날목욕탕L" pitchFamily="18" charset="-127"/>
                <a:ea typeface="a옛날목욕탕L" pitchFamily="18" charset="-127"/>
              </a:rPr>
              <a:t>(</a:t>
            </a:r>
            <a:r>
              <a:rPr lang="ko-KR" altLang="en-US" dirty="0">
                <a:latin typeface="a옛날목욕탕L" pitchFamily="18" charset="-127"/>
                <a:ea typeface="a옛날목욕탕L" pitchFamily="18" charset="-127"/>
              </a:rPr>
              <a:t>시간</a:t>
            </a:r>
            <a:r>
              <a:rPr lang="en-US" altLang="ko-KR" dirty="0">
                <a:latin typeface="a옛날목욕탕L" pitchFamily="18" charset="-127"/>
                <a:ea typeface="a옛날목욕탕L" pitchFamily="18" charset="-127"/>
              </a:rPr>
              <a:t>, </a:t>
            </a:r>
            <a:r>
              <a:rPr lang="ko-KR" altLang="en-US" dirty="0">
                <a:latin typeface="a옛날목욕탕L" pitchFamily="18" charset="-127"/>
                <a:ea typeface="a옛날목욕탕L" pitchFamily="18" charset="-127"/>
              </a:rPr>
              <a:t>기온</a:t>
            </a:r>
            <a:r>
              <a:rPr lang="en-US" altLang="ko-KR" dirty="0">
                <a:latin typeface="a옛날목욕탕L" pitchFamily="18" charset="-127"/>
                <a:ea typeface="a옛날목욕탕L" pitchFamily="18" charset="-127"/>
              </a:rPr>
              <a:t>, </a:t>
            </a:r>
            <a:r>
              <a:rPr lang="ko-KR" altLang="en-US" dirty="0">
                <a:latin typeface="a옛날목욕탕L" pitchFamily="18" charset="-127"/>
                <a:ea typeface="a옛날목욕탕L" pitchFamily="18" charset="-127"/>
              </a:rPr>
              <a:t>위치 등</a:t>
            </a:r>
            <a:r>
              <a:rPr lang="en-US" altLang="ko-KR" dirty="0">
                <a:latin typeface="a옛날목욕탕L" pitchFamily="18" charset="-127"/>
                <a:ea typeface="a옛날목욕탕L" pitchFamily="18" charset="-127"/>
              </a:rPr>
              <a:t>)</a:t>
            </a:r>
            <a:r>
              <a:rPr lang="ko-KR" altLang="en-US" dirty="0">
                <a:latin typeface="a옛날목욕탕L" pitchFamily="18" charset="-127"/>
                <a:ea typeface="a옛날목욕탕L" pitchFamily="18" charset="-127"/>
              </a:rPr>
              <a:t> </a:t>
            </a:r>
            <a:endParaRPr lang="en-US" altLang="ko-KR" dirty="0">
              <a:latin typeface="a옛날목욕탕L" pitchFamily="18" charset="-127"/>
              <a:ea typeface="a옛날목욕탕L" pitchFamily="18" charset="-127"/>
            </a:endParaRPr>
          </a:p>
          <a:p>
            <a:pPr>
              <a:buFont typeface="Arial" pitchFamily="34" charset="0"/>
              <a:buChar char="•"/>
            </a:pPr>
            <a:endParaRPr lang="en-US" altLang="ko-KR" dirty="0">
              <a:latin typeface="a옛날목욕탕L" pitchFamily="18" charset="-127"/>
              <a:ea typeface="a옛날목욕탕L" pitchFamily="18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dirty="0">
                <a:latin typeface="a옛날목욕탕L" pitchFamily="18" charset="-127"/>
                <a:ea typeface="a옛날목욕탕L" pitchFamily="18" charset="-127"/>
              </a:rPr>
              <a:t> 퍼즐 조각이 등장할 경우 알림</a:t>
            </a:r>
            <a:r>
              <a:rPr lang="en-US" altLang="ko-KR" dirty="0"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dirty="0">
                <a:latin typeface="a옛날목욕탕L" pitchFamily="18" charset="-127"/>
                <a:ea typeface="a옛날목욕탕L" pitchFamily="18" charset="-127"/>
              </a:rPr>
              <a:t>클릭으로 카메라 화면에 그 조각이 </a:t>
            </a:r>
            <a:r>
              <a:rPr lang="en-US" altLang="ko-KR" dirty="0">
                <a:latin typeface="a옛날목욕탕L" pitchFamily="18" charset="-127"/>
                <a:ea typeface="a옛날목욕탕L" pitchFamily="18" charset="-127"/>
              </a:rPr>
              <a:t>AR</a:t>
            </a:r>
            <a:r>
              <a:rPr lang="ko-KR" altLang="en-US" dirty="0">
                <a:latin typeface="a옛날목욕탕L" pitchFamily="18" charset="-127"/>
                <a:ea typeface="a옛날목욕탕L" pitchFamily="18" charset="-127"/>
              </a:rPr>
              <a:t>으로 출현</a:t>
            </a:r>
            <a:r>
              <a:rPr lang="en-US" altLang="ko-KR" dirty="0">
                <a:latin typeface="a옛날목욕탕L" pitchFamily="18" charset="-127"/>
                <a:ea typeface="a옛날목욕탕L" pitchFamily="18" charset="-127"/>
              </a:rPr>
              <a:t>,</a:t>
            </a:r>
            <a:r>
              <a:rPr lang="ko-KR" altLang="en-US" dirty="0">
                <a:latin typeface="a옛날목욕탕L" pitchFamily="18" charset="-127"/>
                <a:ea typeface="a옛날목욕탕L" pitchFamily="18" charset="-127"/>
              </a:rPr>
              <a:t> 획득</a:t>
            </a:r>
            <a:endParaRPr lang="en-US" altLang="ko-KR" dirty="0">
              <a:latin typeface="a옛날목욕탕L" pitchFamily="18" charset="-127"/>
              <a:ea typeface="a옛날목욕탕L" pitchFamily="18" charset="-127"/>
            </a:endParaRPr>
          </a:p>
          <a:p>
            <a:pPr>
              <a:buFont typeface="Arial" pitchFamily="34" charset="0"/>
              <a:buChar char="•"/>
            </a:pPr>
            <a:endParaRPr lang="en-US" altLang="ko-KR" dirty="0">
              <a:latin typeface="a옛날목욕탕L" pitchFamily="18" charset="-127"/>
              <a:ea typeface="a옛날목욕탕L" pitchFamily="18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dirty="0">
                <a:latin typeface="a옛날목욕탕L" pitchFamily="18" charset="-127"/>
                <a:ea typeface="a옛날목욕탕L" pitchFamily="18" charset="-127"/>
              </a:rPr>
              <a:t> 캐릭터에 만족하는 조각들이 다 모이면</a:t>
            </a:r>
            <a:r>
              <a:rPr lang="en-US" altLang="ko-KR" dirty="0"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dirty="0">
                <a:latin typeface="a옛날목욕탕L" pitchFamily="18" charset="-127"/>
                <a:ea typeface="a옛날목욕탕L" pitchFamily="18" charset="-127"/>
              </a:rPr>
              <a:t>캐릭터가 완성되고</a:t>
            </a:r>
            <a:r>
              <a:rPr lang="en-US" altLang="ko-KR" dirty="0"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dirty="0">
                <a:latin typeface="a옛날목욕탕L" pitchFamily="18" charset="-127"/>
                <a:ea typeface="a옛날목욕탕L" pitchFamily="18" charset="-127"/>
              </a:rPr>
              <a:t>완성된 캐릭터는 서버의</a:t>
            </a:r>
            <a:br>
              <a:rPr lang="en-US" altLang="ko-KR" dirty="0">
                <a:latin typeface="a옛날목욕탕L" pitchFamily="18" charset="-127"/>
                <a:ea typeface="a옛날목욕탕L" pitchFamily="18" charset="-127"/>
              </a:rPr>
            </a:br>
            <a:r>
              <a:rPr lang="en-US" altLang="ko-KR" dirty="0"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dirty="0">
                <a:latin typeface="a옛날목욕탕L" pitchFamily="18" charset="-127"/>
                <a:ea typeface="a옛날목욕탕L" pitchFamily="18" charset="-127"/>
              </a:rPr>
              <a:t> 유저 </a:t>
            </a:r>
            <a:r>
              <a:rPr lang="en-US" altLang="ko-KR" dirty="0">
                <a:latin typeface="a옛날목욕탕L" pitchFamily="18" charset="-127"/>
                <a:ea typeface="a옛날목욕탕L" pitchFamily="18" charset="-127"/>
              </a:rPr>
              <a:t>DB</a:t>
            </a:r>
            <a:r>
              <a:rPr lang="ko-KR" altLang="en-US" dirty="0">
                <a:latin typeface="a옛날목욕탕L" pitchFamily="18" charset="-127"/>
                <a:ea typeface="a옛날목욕탕L" pitchFamily="18" charset="-127"/>
              </a:rPr>
              <a:t>로 전송</a:t>
            </a:r>
            <a:endParaRPr lang="en-US" altLang="ko-KR" dirty="0"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63552" y="1728252"/>
            <a:ext cx="2470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AR </a:t>
            </a:r>
            <a:r>
              <a:rPr lang="ko-KR" altLang="en-US" sz="2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어플리케이션</a:t>
            </a:r>
            <a:endParaRPr lang="en-US" altLang="ko-KR" sz="24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61804" y="5189130"/>
            <a:ext cx="8798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AR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퍼즐 출현 알고리즘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필요</a:t>
            </a:r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" name="화살표: 아래쪽 1"/>
          <p:cNvSpPr/>
          <p:nvPr/>
        </p:nvSpPr>
        <p:spPr>
          <a:xfrm>
            <a:off x="2380109" y="4437112"/>
            <a:ext cx="144016" cy="576064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718784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524000" y="499745"/>
            <a:ext cx="9144635" cy="583247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200" b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endParaRPr lang="ko-KR" altLang="en-US" sz="1800" b="0" dirty="0">
              <a:latin typeface="맑은 고딕"/>
              <a:ea typeface="맑은 고딕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10800000">
            <a:off x="2524125" y="1410870"/>
            <a:ext cx="7286625" cy="1905"/>
          </a:xfrm>
          <a:prstGeom prst="line">
            <a:avLst/>
          </a:prstGeom>
          <a:ln w="6350" cap="flat" cmpd="sng">
            <a:solidFill>
              <a:schemeClr val="bg1">
                <a:lumMod val="85000"/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703512" y="692696"/>
            <a:ext cx="3312368" cy="44627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300" b="1" dirty="0">
                <a:solidFill>
                  <a:schemeClr val="accent1"/>
                </a:solidFill>
                <a:latin typeface="a옛날목욕탕L"/>
                <a:ea typeface="a옛날목욕탕L"/>
              </a:rPr>
              <a:t>시스템 수행 시나리오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27648" y="1974613"/>
            <a:ext cx="6611472" cy="4046676"/>
          </a:xfrm>
          <a:prstGeom prst="rect">
            <a:avLst/>
          </a:prstGeom>
        </p:spPr>
      </p:pic>
      <p:sp>
        <p:nvSpPr>
          <p:cNvPr id="21" name="모서리가 둥근 직사각형 8"/>
          <p:cNvSpPr/>
          <p:nvPr/>
        </p:nvSpPr>
        <p:spPr>
          <a:xfrm>
            <a:off x="1703512" y="1700808"/>
            <a:ext cx="8856984" cy="4392488"/>
          </a:xfrm>
          <a:prstGeom prst="roundRect">
            <a:avLst/>
          </a:prstGeom>
          <a:noFill/>
          <a:ln w="34925">
            <a:solidFill>
              <a:schemeClr val="accent1">
                <a:lumMod val="75000"/>
              </a:schemeClr>
            </a:solidFill>
            <a:prstDash val="lgDash"/>
          </a:ln>
          <a:scene3d>
            <a:camera prst="orthographicFront"/>
            <a:lightRig rig="balanced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063552" y="172825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사운드박스 컴비네이션 시스템</a:t>
            </a:r>
            <a:endParaRPr lang="en-US" altLang="ko-KR" sz="24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3328130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524000" y="499745"/>
            <a:ext cx="9144635" cy="583247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200" b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endParaRPr lang="ko-KR" altLang="en-US" sz="1800" b="0" dirty="0">
              <a:latin typeface="맑은 고딕"/>
              <a:ea typeface="맑은 고딕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10800000">
            <a:off x="2524125" y="1410870"/>
            <a:ext cx="7286625" cy="1905"/>
          </a:xfrm>
          <a:prstGeom prst="line">
            <a:avLst/>
          </a:prstGeom>
          <a:ln w="6350" cap="flat" cmpd="sng">
            <a:solidFill>
              <a:schemeClr val="bg1">
                <a:lumMod val="85000"/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703512" y="692696"/>
            <a:ext cx="3312368" cy="44627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300" b="1" dirty="0">
                <a:solidFill>
                  <a:schemeClr val="accent1"/>
                </a:solidFill>
                <a:latin typeface="a옛날목욕탕L"/>
                <a:ea typeface="a옛날목욕탕L"/>
              </a:rPr>
              <a:t>시스템 수행 시나리오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881755" y="2564765"/>
            <a:ext cx="4572635" cy="67691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200" b="0">
              <a:solidFill>
                <a:schemeClr val="tx2">
                  <a:lumMod val="50000"/>
                </a:schemeClr>
              </a:solidFill>
            </a:endParaRPr>
          </a:p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200" b="0">
              <a:solidFill>
                <a:schemeClr val="tx2">
                  <a:lumMod val="50000"/>
                </a:schemeClr>
              </a:solidFill>
            </a:endParaRPr>
          </a:p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4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모서리가 둥근 직사각형 8"/>
          <p:cNvSpPr/>
          <p:nvPr/>
        </p:nvSpPr>
        <p:spPr>
          <a:xfrm>
            <a:off x="2596133" y="1700808"/>
            <a:ext cx="3283843" cy="3816424"/>
          </a:xfrm>
          <a:prstGeom prst="roundRect">
            <a:avLst/>
          </a:prstGeom>
          <a:noFill/>
          <a:ln w="34925">
            <a:solidFill>
              <a:schemeClr val="accent1">
                <a:lumMod val="75000"/>
              </a:schemeClr>
            </a:solidFill>
            <a:prstDash val="lgDash"/>
          </a:ln>
          <a:scene3d>
            <a:camera prst="orthographicFront"/>
            <a:lightRig rig="balanced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13"/>
          <p:cNvSpPr/>
          <p:nvPr/>
        </p:nvSpPr>
        <p:spPr>
          <a:xfrm>
            <a:off x="7204645" y="2132717"/>
            <a:ext cx="2275731" cy="2952467"/>
          </a:xfrm>
          <a:prstGeom prst="roundRect">
            <a:avLst/>
          </a:prstGeom>
          <a:noFill/>
          <a:ln w="41275">
            <a:solidFill>
              <a:schemeClr val="accent1">
                <a:lumMod val="75000"/>
              </a:schemeClr>
            </a:solidFill>
            <a:prstDash val="dash"/>
          </a:ln>
          <a:scene3d>
            <a:camera prst="orthographicFront"/>
            <a:lightRig rig="balanced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4997915" y="1916832"/>
            <a:ext cx="2466237" cy="1080120"/>
            <a:chOff x="5015880" y="2708920"/>
            <a:chExt cx="2466237" cy="1080120"/>
          </a:xfrm>
        </p:grpSpPr>
        <p:pic>
          <p:nvPicPr>
            <p:cNvPr id="25" name="Picture 2" descr="화살표 png에 대한 이미지 검색결과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15880" y="2708920"/>
              <a:ext cx="2466237" cy="1080120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/>
              </a:outerShdw>
            </a:effectLst>
          </p:spPr>
        </p:pic>
        <p:sp>
          <p:nvSpPr>
            <p:cNvPr id="26" name="TextBox 25"/>
            <p:cNvSpPr txBox="1"/>
            <p:nvPr/>
          </p:nvSpPr>
          <p:spPr>
            <a:xfrm>
              <a:off x="6096000" y="2852936"/>
              <a:ext cx="9361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연동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596133" y="2059101"/>
            <a:ext cx="328384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AR </a:t>
            </a:r>
            <a:r>
              <a:rPr lang="ko-KR" altLang="en-US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어플리케이션</a:t>
            </a:r>
            <a:endParaRPr lang="en-US" altLang="ko-KR" sz="20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endParaRPr lang="en-US" altLang="ko-KR" dirty="0"/>
          </a:p>
          <a:p>
            <a:pPr>
              <a:buFont typeface="Arial" pitchFamily="34" charset="0"/>
              <a:buChar char="•"/>
            </a:pPr>
            <a:r>
              <a:rPr lang="ko-KR" altLang="en-US" dirty="0"/>
              <a:t>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등장 조건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=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환경적인 부분</a:t>
            </a:r>
            <a:b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(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학교 특정 위치나 시간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기온 등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</a:p>
          <a:p>
            <a:pPr>
              <a:buFont typeface="Arial" pitchFamily="34" charset="0"/>
              <a:buChar char="•"/>
            </a:pP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랜덤으로 조각을 등장시켜 </a:t>
            </a:r>
            <a:b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사용자가 확인 시 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AR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화면으로</a:t>
            </a:r>
            <a:b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변환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buFont typeface="Arial" pitchFamily="34" charset="0"/>
              <a:buChar char="•"/>
            </a:pP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조각 완성 여부를 서버에서 확인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04646" y="2315195"/>
            <a:ext cx="227573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웹 사운드</a:t>
            </a:r>
            <a:endParaRPr lang="en-US" altLang="ko-KR" sz="20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컴비네이션 시스템</a:t>
            </a:r>
            <a:endParaRPr lang="en-US" altLang="ko-KR" sz="20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buFont typeface="Arial" pitchFamily="34" charset="0"/>
              <a:buChar char="•"/>
            </a:pPr>
            <a:endParaRPr lang="en-US" altLang="ko-KR" dirty="0"/>
          </a:p>
          <a:p>
            <a:pPr>
              <a:buFont typeface="Arial" pitchFamily="34" charset="0"/>
              <a:buChar char="•"/>
            </a:pPr>
            <a:r>
              <a:rPr lang="ko-KR" altLang="en-US" sz="1600" dirty="0"/>
              <a:t>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다양한 사운드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세션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</a:t>
            </a:r>
            <a:b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하모니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비트 등</a:t>
            </a: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조합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buFont typeface="Arial" pitchFamily="34" charset="0"/>
              <a:buChar char="•"/>
            </a:pP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싱크에 맞춰 자동으로 </a:t>
            </a:r>
            <a:b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조합하는 시뮬레이션</a:t>
            </a: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162312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524000" y="499745"/>
            <a:ext cx="9144635" cy="583247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200" b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endParaRPr lang="ko-KR" altLang="en-US" sz="1800" b="0" dirty="0">
              <a:latin typeface="맑은 고딕"/>
              <a:ea typeface="맑은 고딕"/>
            </a:endParaRPr>
          </a:p>
        </p:txBody>
      </p:sp>
      <p:cxnSp>
        <p:nvCxnSpPr>
          <p:cNvPr id="47" name="직선 연결선 46"/>
          <p:cNvCxnSpPr/>
          <p:nvPr/>
        </p:nvCxnSpPr>
        <p:spPr>
          <a:xfrm rot="10800000">
            <a:off x="2452117" y="1268761"/>
            <a:ext cx="7286625" cy="1905"/>
          </a:xfrm>
          <a:prstGeom prst="line">
            <a:avLst/>
          </a:prstGeom>
          <a:ln w="6350" cap="flat" cmpd="sng">
            <a:solidFill>
              <a:schemeClr val="bg1">
                <a:lumMod val="85000"/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631504" y="692696"/>
            <a:ext cx="1944216" cy="44627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300" b="1" dirty="0">
                <a:solidFill>
                  <a:schemeClr val="accent1"/>
                </a:solidFill>
                <a:latin typeface="a옛날목욕탕L"/>
                <a:ea typeface="a옛날목욕탕L"/>
              </a:rPr>
              <a:t>시스템 구성도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23814" y="1479004"/>
            <a:ext cx="824865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84634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524000" y="499745"/>
            <a:ext cx="9144635" cy="583247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200" b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endParaRPr lang="ko-KR" altLang="en-US" sz="1800" b="0" dirty="0">
              <a:latin typeface="맑은 고딕"/>
              <a:ea typeface="맑은 고딕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rot="10800000">
            <a:off x="2524125" y="1340769"/>
            <a:ext cx="7286625" cy="1905"/>
          </a:xfrm>
          <a:prstGeom prst="line">
            <a:avLst/>
          </a:prstGeom>
          <a:ln w="6350" cap="flat" cmpd="sng">
            <a:solidFill>
              <a:schemeClr val="bg1">
                <a:lumMod val="85000"/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703512" y="692696"/>
            <a:ext cx="2304256" cy="44627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300" b="1" dirty="0">
                <a:solidFill>
                  <a:schemeClr val="accent1"/>
                </a:solidFill>
                <a:latin typeface="a옛날목욕탕L"/>
                <a:ea typeface="a옛날목욕탕L"/>
              </a:rPr>
              <a:t>시스템 개발내용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063552" y="1412776"/>
            <a:ext cx="757901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b="1" dirty="0">
                <a:latin typeface="a옛날목욕탕L" pitchFamily="18" charset="-127"/>
                <a:ea typeface="a옛날목욕탕L" pitchFamily="18" charset="-127"/>
              </a:rPr>
              <a:t>&lt;</a:t>
            </a:r>
            <a:r>
              <a:rPr lang="ko-KR" altLang="en-US" b="1" dirty="0">
                <a:latin typeface="a옛날목욕탕L" pitchFamily="18" charset="-127"/>
                <a:ea typeface="a옛날목욕탕L" pitchFamily="18" charset="-127"/>
              </a:rPr>
              <a:t>이용할 </a:t>
            </a:r>
            <a:r>
              <a:rPr lang="en-US" altLang="ko-KR" b="1" dirty="0">
                <a:latin typeface="a옛날목욕탕L" pitchFamily="18" charset="-127"/>
                <a:ea typeface="a옛날목욕탕L" pitchFamily="18" charset="-127"/>
              </a:rPr>
              <a:t>API&gt;</a:t>
            </a:r>
          </a:p>
          <a:p>
            <a:pPr lvl="0"/>
            <a:endParaRPr lang="en-US" altLang="ko-KR" dirty="0">
              <a:latin typeface="a옛날목욕탕L" pitchFamily="18" charset="-127"/>
              <a:ea typeface="a옛날목욕탕L" pitchFamily="18" charset="-127"/>
            </a:endParaRPr>
          </a:p>
          <a:p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➤기온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	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➤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GPS	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➤대기상황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   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➤교통수단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	</a:t>
            </a:r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➤시간</a:t>
            </a:r>
            <a:endParaRPr lang="en-US" altLang="ko-KR" sz="1600" dirty="0">
              <a:latin typeface="a옛날목욕탕L" pitchFamily="18" charset="-127"/>
              <a:ea typeface="a옛날목욕탕L" pitchFamily="18" charset="-127"/>
            </a:endParaRPr>
          </a:p>
          <a:p>
            <a:pPr lvl="0"/>
            <a:endParaRPr lang="en-US" altLang="ko-KR" sz="1600" dirty="0">
              <a:latin typeface="a옛날목욕탕L" pitchFamily="18" charset="-127"/>
              <a:ea typeface="a옛날목욕탕L" pitchFamily="18" charset="-127"/>
            </a:endParaRPr>
          </a:p>
          <a:p>
            <a:r>
              <a:rPr lang="ko-KR" altLang="en-US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➢</a:t>
            </a:r>
            <a:r>
              <a:rPr lang="en-US" altLang="ko-KR" sz="16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ARToolkit</a:t>
            </a:r>
            <a:r>
              <a:rPr lang="en-US" altLang="ko-KR" sz="1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	</a:t>
            </a:r>
            <a:r>
              <a:rPr lang="ko-KR" altLang="en-US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➢</a:t>
            </a:r>
            <a:r>
              <a:rPr lang="en-US" altLang="ko-KR" sz="16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Wikitude</a:t>
            </a:r>
            <a:endParaRPr lang="ko-KR" altLang="en-US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63552" y="3086958"/>
            <a:ext cx="828092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b="1" dirty="0">
                <a:latin typeface="a옛날목욕탕L" pitchFamily="18" charset="-127"/>
                <a:ea typeface="a옛날목욕탕L" pitchFamily="18" charset="-127"/>
              </a:rPr>
              <a:t>&lt;</a:t>
            </a:r>
            <a:r>
              <a:rPr lang="ko-KR" altLang="en-US" b="1" dirty="0">
                <a:latin typeface="a옛날목욕탕L" pitchFamily="18" charset="-127"/>
                <a:ea typeface="a옛날목욕탕L" pitchFamily="18" charset="-127"/>
              </a:rPr>
              <a:t>개발 내용</a:t>
            </a:r>
            <a:r>
              <a:rPr lang="en-US" altLang="ko-KR" b="1" dirty="0">
                <a:latin typeface="a옛날목욕탕L" pitchFamily="18" charset="-127"/>
                <a:ea typeface="a옛날목욕탕L" pitchFamily="18" charset="-127"/>
              </a:rPr>
              <a:t>&gt;</a:t>
            </a:r>
          </a:p>
          <a:p>
            <a:pPr lvl="0"/>
            <a:endParaRPr lang="en-US" altLang="ko-KR" dirty="0">
              <a:latin typeface="a옛날목욕탕L" pitchFamily="18" charset="-127"/>
              <a:ea typeface="a옛날목욕탕L" pitchFamily="18" charset="-127"/>
            </a:endParaRPr>
          </a:p>
          <a:p>
            <a:pPr lvl="0"/>
            <a:r>
              <a:rPr lang="en-US" altLang="ko-KR" dirty="0">
                <a:latin typeface="a옛날목욕탕L" pitchFamily="18" charset="-127"/>
                <a:ea typeface="a옛날목욕탕L" pitchFamily="18" charset="-127"/>
              </a:rPr>
              <a:t>- AR</a:t>
            </a:r>
            <a:r>
              <a:rPr lang="ko-KR" altLang="en-US" dirty="0">
                <a:latin typeface="a옛날목욕탕L" pitchFamily="18" charset="-127"/>
                <a:ea typeface="a옛날목욕탕L" pitchFamily="18" charset="-127"/>
              </a:rPr>
              <a:t>을 이용하여 퍼즐 조각들을 등장시키는 조건 알고리즘</a:t>
            </a:r>
            <a:r>
              <a:rPr lang="en-US" altLang="ko-KR" dirty="0">
                <a:latin typeface="a옛날목욕탕L" pitchFamily="18" charset="-127"/>
                <a:ea typeface="a옛날목욕탕L" pitchFamily="18" charset="-127"/>
              </a:rPr>
              <a:t>(API</a:t>
            </a:r>
            <a:r>
              <a:rPr lang="ko-KR" altLang="en-US" dirty="0">
                <a:latin typeface="a옛날목욕탕L" pitchFamily="18" charset="-127"/>
                <a:ea typeface="a옛날목욕탕L" pitchFamily="18" charset="-127"/>
              </a:rPr>
              <a:t>에서 받아온 데이터들을</a:t>
            </a:r>
            <a:br>
              <a:rPr lang="en-US" altLang="ko-KR" dirty="0">
                <a:latin typeface="a옛날목욕탕L" pitchFamily="18" charset="-127"/>
                <a:ea typeface="a옛날목욕탕L" pitchFamily="18" charset="-127"/>
              </a:rPr>
            </a:br>
            <a:r>
              <a:rPr lang="en-US" altLang="ko-KR" dirty="0">
                <a:latin typeface="a옛날목욕탕L" pitchFamily="18" charset="-127"/>
                <a:ea typeface="a옛날목욕탕L" pitchFamily="18" charset="-127"/>
              </a:rPr>
              <a:t>  </a:t>
            </a:r>
            <a:r>
              <a:rPr lang="ko-KR" altLang="en-US" dirty="0">
                <a:latin typeface="a옛날목욕탕L" pitchFamily="18" charset="-127"/>
                <a:ea typeface="a옛날목욕탕L" pitchFamily="18" charset="-127"/>
              </a:rPr>
              <a:t> 중심으로 개발</a:t>
            </a:r>
            <a:r>
              <a:rPr lang="en-US" altLang="ko-KR" dirty="0">
                <a:latin typeface="a옛날목욕탕L" pitchFamily="18" charset="-127"/>
                <a:ea typeface="a옛날목욕탕L" pitchFamily="18" charset="-127"/>
              </a:rPr>
              <a:t>)</a:t>
            </a:r>
          </a:p>
          <a:p>
            <a:pPr marL="285750" lvl="0" indent="-285750">
              <a:buFontTx/>
              <a:buChar char="-"/>
            </a:pPr>
            <a:endParaRPr lang="en-US" altLang="ko-KR" dirty="0">
              <a:latin typeface="a옛날목욕탕L" pitchFamily="18" charset="-127"/>
              <a:ea typeface="a옛날목욕탕L" pitchFamily="18" charset="-127"/>
            </a:endParaRPr>
          </a:p>
          <a:p>
            <a:pPr marL="285750" lvl="0" indent="-285750">
              <a:buFontTx/>
              <a:buChar char="-"/>
            </a:pPr>
            <a:r>
              <a:rPr lang="ko-KR" altLang="en-US" dirty="0">
                <a:latin typeface="a옛날목욕탕L" pitchFamily="18" charset="-127"/>
                <a:ea typeface="a옛날목욕탕L" pitchFamily="18" charset="-127"/>
              </a:rPr>
              <a:t>서버 </a:t>
            </a:r>
            <a:r>
              <a:rPr lang="en-US" altLang="ko-KR" dirty="0">
                <a:latin typeface="a옛날목욕탕L" pitchFamily="18" charset="-127"/>
                <a:ea typeface="a옛날목욕탕L" pitchFamily="18" charset="-127"/>
              </a:rPr>
              <a:t>: </a:t>
            </a:r>
            <a:r>
              <a:rPr lang="ko-KR" altLang="en-US" dirty="0" err="1">
                <a:latin typeface="a옛날목욕탕L" pitchFamily="18" charset="-127"/>
                <a:ea typeface="a옛날목욕탕L" pitchFamily="18" charset="-127"/>
              </a:rPr>
              <a:t>멀티쓰레드</a:t>
            </a:r>
            <a:r>
              <a:rPr lang="en-US" altLang="ko-KR" dirty="0">
                <a:latin typeface="a옛날목욕탕L" pitchFamily="18" charset="-127"/>
                <a:ea typeface="a옛날목욕탕L" pitchFamily="18" charset="-127"/>
              </a:rPr>
              <a:t>, </a:t>
            </a:r>
            <a:r>
              <a:rPr lang="ko-KR" altLang="en-US" dirty="0" err="1">
                <a:latin typeface="a옛날목욕탕L" pitchFamily="18" charset="-127"/>
                <a:ea typeface="a옛날목욕탕L" pitchFamily="18" charset="-127"/>
              </a:rPr>
              <a:t>맵정보</a:t>
            </a:r>
            <a:r>
              <a:rPr lang="ko-KR" altLang="en-US" dirty="0">
                <a:latin typeface="a옛날목욕탕L" pitchFamily="18" charset="-127"/>
                <a:ea typeface="a옛날목욕탕L" pitchFamily="18" charset="-127"/>
              </a:rPr>
              <a:t> 저장</a:t>
            </a:r>
            <a:r>
              <a:rPr lang="en-US" altLang="ko-KR" dirty="0">
                <a:latin typeface="a옛날목욕탕L" pitchFamily="18" charset="-127"/>
                <a:ea typeface="a옛날목욕탕L" pitchFamily="18" charset="-127"/>
              </a:rPr>
              <a:t>, </a:t>
            </a:r>
            <a:r>
              <a:rPr lang="ko-KR" altLang="en-US" dirty="0">
                <a:latin typeface="a옛날목욕탕L" pitchFamily="18" charset="-127"/>
                <a:ea typeface="a옛날목욕탕L" pitchFamily="18" charset="-127"/>
              </a:rPr>
              <a:t>퍼즐확인</a:t>
            </a:r>
            <a:endParaRPr lang="en-US" altLang="ko-KR" dirty="0">
              <a:latin typeface="a옛날목욕탕L" pitchFamily="18" charset="-127"/>
              <a:ea typeface="a옛날목욕탕L" pitchFamily="18" charset="-127"/>
            </a:endParaRPr>
          </a:p>
          <a:p>
            <a:pPr marL="285750" lvl="0" indent="-285750">
              <a:buFontTx/>
              <a:buChar char="-"/>
            </a:pPr>
            <a:endParaRPr lang="en-US" altLang="ko-KR" dirty="0">
              <a:latin typeface="a옛날목욕탕L" pitchFamily="18" charset="-127"/>
              <a:ea typeface="a옛날목욕탕L" pitchFamily="18" charset="-127"/>
            </a:endParaRPr>
          </a:p>
          <a:p>
            <a:pPr marL="285750" lvl="0" indent="-285750">
              <a:buFontTx/>
              <a:buChar char="-"/>
            </a:pPr>
            <a:r>
              <a:rPr lang="ko-KR" altLang="en-US" dirty="0">
                <a:latin typeface="a옛날목욕탕L" pitchFamily="18" charset="-127"/>
                <a:ea typeface="a옛날목욕탕L" pitchFamily="18" charset="-127"/>
              </a:rPr>
              <a:t>사운드박스의 싱크 기능</a:t>
            </a:r>
            <a:endParaRPr lang="en-US" altLang="ko-KR" dirty="0">
              <a:latin typeface="a옛날목욕탕L" pitchFamily="18" charset="-127"/>
              <a:ea typeface="a옛날목욕탕L" pitchFamily="18" charset="-127"/>
            </a:endParaRPr>
          </a:p>
          <a:p>
            <a:pPr marL="285750" lvl="0" indent="-285750">
              <a:buFontTx/>
              <a:buChar char="-"/>
            </a:pPr>
            <a:endParaRPr lang="en-US" altLang="ko-KR" dirty="0">
              <a:latin typeface="a옛날목욕탕L" pitchFamily="18" charset="-127"/>
              <a:ea typeface="a옛날목욕탕L" pitchFamily="18" charset="-127"/>
            </a:endParaRPr>
          </a:p>
          <a:p>
            <a:pPr marL="285750" lvl="0" indent="-285750">
              <a:buFontTx/>
              <a:buChar char="-"/>
            </a:pPr>
            <a:r>
              <a:rPr lang="en-US" altLang="ko-KR" dirty="0">
                <a:latin typeface="a옛날목욕탕L" pitchFamily="18" charset="-127"/>
                <a:ea typeface="a옛날목욕탕L" pitchFamily="18" charset="-127"/>
              </a:rPr>
              <a:t>UI</a:t>
            </a:r>
            <a:r>
              <a:rPr lang="ko-KR" altLang="en-US" dirty="0">
                <a:latin typeface="a옛날목욕탕L" pitchFamily="18" charset="-127"/>
                <a:ea typeface="a옛날목욕탕L" pitchFamily="18" charset="-127"/>
              </a:rPr>
              <a:t>와 </a:t>
            </a:r>
            <a:r>
              <a:rPr lang="en-US" altLang="ko-KR" dirty="0">
                <a:latin typeface="a옛날목욕탕L" pitchFamily="18" charset="-127"/>
                <a:ea typeface="a옛날목욕탕L" pitchFamily="18" charset="-127"/>
              </a:rPr>
              <a:t>DB(</a:t>
            </a:r>
            <a:r>
              <a:rPr lang="ko-KR" altLang="en-US" dirty="0">
                <a:latin typeface="a옛날목욕탕L" pitchFamily="18" charset="-127"/>
                <a:ea typeface="a옛날목욕탕L" pitchFamily="18" charset="-127"/>
              </a:rPr>
              <a:t>캐릭터와 음원</a:t>
            </a:r>
            <a:r>
              <a:rPr lang="en-US" altLang="ko-KR" dirty="0">
                <a:latin typeface="a옛날목욕탕L" pitchFamily="18" charset="-127"/>
                <a:ea typeface="a옛날목욕탕L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7620504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524000" y="499745"/>
            <a:ext cx="9144635" cy="583247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200" b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endParaRPr lang="ko-KR" altLang="en-US" sz="1800" b="0" dirty="0">
              <a:latin typeface="맑은 고딕"/>
              <a:ea typeface="맑은 고딕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524000" y="499745"/>
            <a:ext cx="9144635" cy="583247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200" b="0">
                <a:solidFill>
                  <a:schemeClr val="tx2">
                    <a:lumMod val="50000"/>
                  </a:schemeClr>
                </a:solidFill>
              </a:rPr>
              <a:t> </a:t>
            </a:r>
            <a:endParaRPr lang="ko-KR" altLang="en-US" sz="1800" b="0">
              <a:latin typeface="맑은 고딕"/>
              <a:ea typeface="맑은 고딕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rot="10800000">
            <a:off x="2524125" y="1340769"/>
            <a:ext cx="7286625" cy="1905"/>
          </a:xfrm>
          <a:prstGeom prst="line">
            <a:avLst/>
          </a:prstGeom>
          <a:ln w="6350" cap="flat" cmpd="sng">
            <a:solidFill>
              <a:schemeClr val="bg1">
                <a:lumMod val="85000"/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843807" y="692696"/>
            <a:ext cx="2956049" cy="44627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300" b="1" dirty="0">
                <a:solidFill>
                  <a:schemeClr val="accent1"/>
                </a:solidFill>
                <a:latin typeface="a옛날목욕탕L"/>
                <a:ea typeface="a옛날목욕탕L"/>
              </a:rPr>
              <a:t>개발환경 및 개발방법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881755" y="2564765"/>
            <a:ext cx="4572635" cy="67691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200" b="0">
              <a:solidFill>
                <a:schemeClr val="tx2">
                  <a:lumMod val="50000"/>
                </a:schemeClr>
              </a:solidFill>
            </a:endParaRPr>
          </a:p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200" b="0">
              <a:solidFill>
                <a:schemeClr val="tx2">
                  <a:lumMod val="50000"/>
                </a:schemeClr>
              </a:solidFill>
            </a:endParaRPr>
          </a:p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4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31740" y="1382530"/>
            <a:ext cx="30243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3200" dirty="0">
                <a:latin typeface="a옛날목욕탕L"/>
                <a:ea typeface="a옛날목욕탕L"/>
              </a:rPr>
              <a:t>&lt;</a:t>
            </a:r>
            <a:r>
              <a:rPr lang="ko-KR" altLang="en-US" sz="3200" dirty="0">
                <a:latin typeface="a옛날목욕탕L"/>
                <a:ea typeface="a옛날목욕탕L"/>
              </a:rPr>
              <a:t>주 사용 언어</a:t>
            </a:r>
            <a:r>
              <a:rPr lang="en-US" altLang="ko-KR" sz="3200" dirty="0">
                <a:latin typeface="a옛날목욕탕L"/>
                <a:ea typeface="a옛날목욕탕L"/>
              </a:rPr>
              <a:t>&gt;</a:t>
            </a:r>
            <a:endParaRPr lang="ko-KR" altLang="en-US" sz="3200" dirty="0">
              <a:latin typeface="a옛날목욕탕L"/>
              <a:ea typeface="a옛날목욕탕L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932040" y="2667059"/>
            <a:ext cx="5364596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/>
              <a:buChar char="•"/>
            </a:pPr>
            <a:r>
              <a:rPr lang="ko-KR" altLang="en-US" dirty="0">
                <a:latin typeface="a옛날목욕탕L"/>
                <a:ea typeface="a옛날목욕탕L"/>
              </a:rPr>
              <a:t> </a:t>
            </a:r>
            <a:r>
              <a:rPr lang="en-US" altLang="ko-KR" dirty="0" err="1">
                <a:latin typeface="a옛날목욕탕L"/>
                <a:ea typeface="a옛날목욕탕L"/>
              </a:rPr>
              <a:t>AndroidStudio</a:t>
            </a:r>
            <a:r>
              <a:rPr lang="ko-KR" altLang="en-US" dirty="0">
                <a:latin typeface="a옛날목욕탕L"/>
                <a:ea typeface="a옛날목욕탕L"/>
              </a:rPr>
              <a:t>에서 </a:t>
            </a:r>
            <a:r>
              <a:rPr lang="en-US" altLang="ko-KR" dirty="0">
                <a:latin typeface="a옛날목욕탕L"/>
                <a:ea typeface="a옛날목욕탕L"/>
              </a:rPr>
              <a:t>API</a:t>
            </a:r>
            <a:r>
              <a:rPr lang="ko-KR" altLang="en-US" dirty="0">
                <a:latin typeface="a옛날목욕탕L"/>
                <a:ea typeface="a옛날목욕탕L"/>
              </a:rPr>
              <a:t>를 받아 사용할 때에 사용</a:t>
            </a:r>
          </a:p>
          <a:p>
            <a:pPr>
              <a:lnSpc>
                <a:spcPct val="200000"/>
              </a:lnSpc>
              <a:buFont typeface="Arial"/>
              <a:buChar char="•"/>
            </a:pPr>
            <a:r>
              <a:rPr lang="ko-KR" altLang="en-US" dirty="0">
                <a:latin typeface="a옛날목욕탕L"/>
                <a:ea typeface="a옛날목욕탕L"/>
              </a:rPr>
              <a:t> 속성</a:t>
            </a:r>
            <a:r>
              <a:rPr lang="en-US" altLang="ko-KR" dirty="0">
                <a:latin typeface="a옛날목욕탕L"/>
                <a:ea typeface="a옛날목욕탕L"/>
              </a:rPr>
              <a:t>-</a:t>
            </a:r>
            <a:r>
              <a:rPr lang="ko-KR" altLang="en-US" dirty="0">
                <a:latin typeface="a옛날목욕탕L"/>
                <a:ea typeface="a옛날목욕탕L"/>
              </a:rPr>
              <a:t>값 쌍으로 이루어진 데이터 오브젝트 사용 가능</a:t>
            </a:r>
            <a:endParaRPr lang="en-US" altLang="ko-KR" dirty="0">
              <a:latin typeface="a옛날목욕탕L"/>
              <a:ea typeface="a옛날목욕탕L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932040" y="4864983"/>
            <a:ext cx="5292588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/>
              <a:buChar char="•"/>
            </a:pPr>
            <a:r>
              <a:rPr lang="en-US" altLang="ko-KR" dirty="0">
                <a:latin typeface="a옛날목욕탕L"/>
                <a:ea typeface="a옛날목욕탕L"/>
              </a:rPr>
              <a:t> </a:t>
            </a:r>
            <a:r>
              <a:rPr lang="ko-KR" altLang="en-US" dirty="0">
                <a:latin typeface="a옛날목욕탕L"/>
                <a:ea typeface="a옛날목욕탕L"/>
              </a:rPr>
              <a:t>안정적인 객체 지향 언어</a:t>
            </a:r>
          </a:p>
          <a:p>
            <a:pPr>
              <a:lnSpc>
                <a:spcPct val="200000"/>
              </a:lnSpc>
              <a:buFont typeface="Arial"/>
              <a:buChar char="•"/>
            </a:pPr>
            <a:r>
              <a:rPr lang="ko-KR" altLang="en-US" dirty="0">
                <a:latin typeface="a옛날목욕탕L"/>
                <a:ea typeface="a옛날목욕탕L"/>
              </a:rPr>
              <a:t> 모바일 어플 개발 시 사용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157" y="2342984"/>
            <a:ext cx="1555651" cy="155565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926" y="4088032"/>
            <a:ext cx="1008112" cy="188034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065850" y="2967335"/>
            <a:ext cx="991972" cy="4616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JSON</a:t>
            </a:r>
            <a:endParaRPr lang="ko-KR" altLang="en-US" sz="2400" b="1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7620504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524000" y="499745"/>
            <a:ext cx="9144635" cy="583247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200" b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endParaRPr lang="ko-KR" altLang="en-US" sz="1800" b="0" dirty="0">
              <a:latin typeface="맑은 고딕"/>
              <a:ea typeface="맑은 고딕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24000" y="499745"/>
            <a:ext cx="9144635" cy="583247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200" b="0">
                <a:solidFill>
                  <a:schemeClr val="tx2">
                    <a:lumMod val="50000"/>
                  </a:schemeClr>
                </a:solidFill>
              </a:rPr>
              <a:t> </a:t>
            </a:r>
            <a:endParaRPr lang="ko-KR" altLang="en-US" sz="1800" b="0">
              <a:latin typeface="맑은 고딕"/>
              <a:ea typeface="맑은 고딕"/>
            </a:endParaRPr>
          </a:p>
        </p:txBody>
      </p:sp>
      <p:cxnSp>
        <p:nvCxnSpPr>
          <p:cNvPr id="4" name="직선 연결선 3"/>
          <p:cNvCxnSpPr/>
          <p:nvPr/>
        </p:nvCxnSpPr>
        <p:spPr>
          <a:xfrm rot="10800000">
            <a:off x="2524125" y="1340769"/>
            <a:ext cx="7286625" cy="1905"/>
          </a:xfrm>
          <a:prstGeom prst="line">
            <a:avLst/>
          </a:prstGeom>
          <a:ln w="6350" cap="flat" cmpd="sng">
            <a:solidFill>
              <a:schemeClr val="bg1">
                <a:lumMod val="85000"/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843807" y="692696"/>
            <a:ext cx="2956049" cy="44627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300" b="1">
                <a:solidFill>
                  <a:schemeClr val="accent1"/>
                </a:solidFill>
                <a:latin typeface="a옛날목욕탕L"/>
                <a:ea typeface="a옛날목욕탕L"/>
              </a:rPr>
              <a:t>개발환경 및 개발방법</a:t>
            </a:r>
            <a:endParaRPr lang="ko-KR" altLang="en-US" sz="2300" b="1" dirty="0">
              <a:solidFill>
                <a:schemeClr val="accent1"/>
              </a:solidFill>
              <a:latin typeface="a옛날목욕탕L"/>
              <a:ea typeface="a옛날목욕탕L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881755" y="2564765"/>
            <a:ext cx="4572635" cy="67691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200" b="0">
              <a:solidFill>
                <a:schemeClr val="tx2">
                  <a:lumMod val="50000"/>
                </a:schemeClr>
              </a:solidFill>
            </a:endParaRPr>
          </a:p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200" b="0">
              <a:solidFill>
                <a:schemeClr val="tx2">
                  <a:lumMod val="50000"/>
                </a:schemeClr>
              </a:solidFill>
            </a:endParaRPr>
          </a:p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4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31740" y="1382530"/>
            <a:ext cx="30243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3200" dirty="0">
                <a:latin typeface="a옛날목욕탕L"/>
                <a:ea typeface="a옛날목욕탕L"/>
              </a:rPr>
              <a:t>&lt;</a:t>
            </a:r>
            <a:r>
              <a:rPr lang="ko-KR" altLang="en-US" sz="3200" dirty="0">
                <a:latin typeface="a옛날목욕탕L"/>
                <a:ea typeface="a옛날목욕탕L"/>
              </a:rPr>
              <a:t>주 사용 언어</a:t>
            </a:r>
            <a:r>
              <a:rPr lang="en-US" altLang="ko-KR" sz="3200" dirty="0">
                <a:latin typeface="a옛날목욕탕L"/>
                <a:ea typeface="a옛날목욕탕L"/>
              </a:rPr>
              <a:t>&gt;</a:t>
            </a:r>
            <a:endParaRPr lang="ko-KR" altLang="en-US" sz="3200" dirty="0">
              <a:latin typeface="a옛날목욕탕L"/>
              <a:ea typeface="a옛날목욕탕L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932040" y="2667059"/>
            <a:ext cx="53645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/>
              <a:buChar char="•"/>
            </a:pPr>
            <a:r>
              <a:rPr lang="ko-KR" altLang="en-US" dirty="0">
                <a:latin typeface="a옛날목욕탕L"/>
                <a:ea typeface="a옛날목욕탕L"/>
              </a:rPr>
              <a:t> 전용 플러그인 없이 브라우저에서</a:t>
            </a:r>
            <a:r>
              <a:rPr lang="en-US" altLang="ko-KR" dirty="0">
                <a:latin typeface="a옛날목욕탕L"/>
                <a:ea typeface="a옛날목욕탕L"/>
              </a:rPr>
              <a:t> </a:t>
            </a:r>
            <a:r>
              <a:rPr lang="ko-KR" altLang="en-US" dirty="0">
                <a:latin typeface="a옛날목욕탕L"/>
                <a:ea typeface="a옛날목욕탕L"/>
              </a:rPr>
              <a:t>미디어 재생 가능</a:t>
            </a:r>
          </a:p>
          <a:p>
            <a:pPr>
              <a:lnSpc>
                <a:spcPct val="200000"/>
              </a:lnSpc>
              <a:buFont typeface="Arial"/>
              <a:buChar char="•"/>
            </a:pPr>
            <a:r>
              <a:rPr lang="ko-KR" altLang="en-US" dirty="0">
                <a:latin typeface="a옛날목욕탕L"/>
                <a:ea typeface="a옛날목욕탕L"/>
              </a:rPr>
              <a:t> 거의 모든 버전의 웹 브라우저</a:t>
            </a:r>
            <a:r>
              <a:rPr lang="en-US" altLang="ko-KR" dirty="0">
                <a:latin typeface="a옛날목욕탕L"/>
                <a:ea typeface="a옛날목욕탕L"/>
              </a:rPr>
              <a:t>,</a:t>
            </a:r>
            <a:r>
              <a:rPr lang="ko-KR" altLang="en-US" dirty="0">
                <a:latin typeface="a옛날목욕탕L"/>
                <a:ea typeface="a옛날목욕탕L"/>
              </a:rPr>
              <a:t>운영체제에 호환 가능</a:t>
            </a:r>
            <a:endParaRPr lang="en-US" altLang="ko-KR" dirty="0">
              <a:latin typeface="a옛날목욕탕L"/>
              <a:ea typeface="a옛날목욕탕L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932040" y="4864983"/>
            <a:ext cx="52925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/>
              <a:buChar char="•"/>
            </a:pPr>
            <a:r>
              <a:rPr lang="en-US" altLang="ko-KR" dirty="0">
                <a:latin typeface="a옛날목욕탕L"/>
                <a:ea typeface="a옛날목욕탕L"/>
              </a:rPr>
              <a:t> </a:t>
            </a:r>
            <a:r>
              <a:rPr lang="ko-KR" altLang="en-US" dirty="0">
                <a:latin typeface="a옛날목욕탕L"/>
                <a:ea typeface="a옛날목욕탕L"/>
              </a:rPr>
              <a:t>이벤트 중심의 프로그래밍 언어</a:t>
            </a:r>
          </a:p>
          <a:p>
            <a:pPr>
              <a:lnSpc>
                <a:spcPct val="200000"/>
              </a:lnSpc>
              <a:buFont typeface="Arial"/>
              <a:buChar char="•"/>
            </a:pPr>
            <a:r>
              <a:rPr lang="ko-KR" altLang="en-US" dirty="0">
                <a:latin typeface="a옛날목욕탕L"/>
                <a:ea typeface="a옛날목욕탕L"/>
              </a:rPr>
              <a:t> 웹 문서</a:t>
            </a:r>
            <a:r>
              <a:rPr lang="en-US" altLang="ko-KR" dirty="0">
                <a:latin typeface="a옛날목욕탕L"/>
                <a:ea typeface="a옛날목욕탕L"/>
              </a:rPr>
              <a:t>(HTML)</a:t>
            </a:r>
            <a:r>
              <a:rPr lang="ko-KR" altLang="en-US" dirty="0">
                <a:latin typeface="a옛날목욕탕L"/>
                <a:ea typeface="a옛날목욕탕L"/>
              </a:rPr>
              <a:t>에 삽입해 사용하는 스크립트 언어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2658173" y="2246626"/>
            <a:ext cx="1764196" cy="17641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2580551" y="4366928"/>
            <a:ext cx="1919441" cy="191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200010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524000" y="499745"/>
            <a:ext cx="9144635" cy="583247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200" b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endParaRPr lang="ko-KR" altLang="en-US" sz="1800" b="0" dirty="0">
              <a:latin typeface="맑은 고딕"/>
              <a:ea typeface="맑은 고딕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24000" y="499745"/>
            <a:ext cx="9144635" cy="583247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200" b="0">
                <a:solidFill>
                  <a:schemeClr val="tx2">
                    <a:lumMod val="50000"/>
                  </a:schemeClr>
                </a:solidFill>
              </a:rPr>
              <a:t> </a:t>
            </a:r>
            <a:endParaRPr lang="ko-KR" altLang="en-US" sz="1800" b="0">
              <a:latin typeface="맑은 고딕"/>
              <a:ea typeface="맑은 고딕"/>
            </a:endParaRPr>
          </a:p>
        </p:txBody>
      </p:sp>
      <p:cxnSp>
        <p:nvCxnSpPr>
          <p:cNvPr id="4" name="직선 연결선 3"/>
          <p:cNvCxnSpPr/>
          <p:nvPr/>
        </p:nvCxnSpPr>
        <p:spPr>
          <a:xfrm rot="10800000">
            <a:off x="2524125" y="1340769"/>
            <a:ext cx="7286625" cy="1905"/>
          </a:xfrm>
          <a:prstGeom prst="line">
            <a:avLst/>
          </a:prstGeom>
          <a:ln w="6350" cap="flat" cmpd="sng">
            <a:solidFill>
              <a:schemeClr val="bg1">
                <a:lumMod val="85000"/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843807" y="692696"/>
            <a:ext cx="2956049" cy="44627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300" b="1">
                <a:solidFill>
                  <a:schemeClr val="accent1"/>
                </a:solidFill>
                <a:latin typeface="a옛날목욕탕L"/>
                <a:ea typeface="a옛날목욕탕L"/>
              </a:rPr>
              <a:t>개발환경 및 개발방법</a:t>
            </a:r>
            <a:endParaRPr lang="ko-KR" altLang="en-US" sz="2300" b="1" dirty="0">
              <a:solidFill>
                <a:schemeClr val="accent1"/>
              </a:solidFill>
              <a:latin typeface="a옛날목욕탕L"/>
              <a:ea typeface="a옛날목욕탕L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881755" y="2564765"/>
            <a:ext cx="4572635" cy="67691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200" b="0">
              <a:solidFill>
                <a:schemeClr val="tx2">
                  <a:lumMod val="50000"/>
                </a:schemeClr>
              </a:solidFill>
            </a:endParaRPr>
          </a:p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200" b="0">
              <a:solidFill>
                <a:schemeClr val="tx2">
                  <a:lumMod val="50000"/>
                </a:schemeClr>
              </a:solidFill>
            </a:endParaRPr>
          </a:p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400" b="1">
              <a:solidFill>
                <a:schemeClr val="tx2">
                  <a:lumMod val="50000"/>
                </a:scheme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2819065" y="2460616"/>
          <a:ext cx="6696744" cy="2736305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21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41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72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옛날목욕탕L"/>
                          <a:ea typeface="a옛날목욕탕L"/>
                        </a:rPr>
                        <a:t>사양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a옛날목욕탕L"/>
                          <a:ea typeface="a옛날목욕탕L"/>
                        </a:rPr>
                        <a:t>COM1</a:t>
                      </a:r>
                      <a:endParaRPr lang="ko-KR" altLang="en-US" sz="1600">
                        <a:latin typeface="a옛날목욕탕L"/>
                        <a:ea typeface="a옛날목욕탕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a옛날목욕탕L"/>
                          <a:ea typeface="a옛날목욕탕L"/>
                        </a:rPr>
                        <a:t>COM2</a:t>
                      </a:r>
                      <a:endParaRPr lang="ko-KR" altLang="en-US" sz="1600">
                        <a:latin typeface="a옛날목욕탕L"/>
                        <a:ea typeface="a옛날목욕탕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a옛날목욕탕L"/>
                          <a:ea typeface="a옛날목욕탕L"/>
                        </a:rPr>
                        <a:t>COM3</a:t>
                      </a:r>
                      <a:endParaRPr lang="ko-KR" altLang="en-US" sz="1600">
                        <a:latin typeface="a옛날목욕탕L"/>
                        <a:ea typeface="a옛날목욕탕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2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옛날목욕탕L"/>
                          <a:ea typeface="a옛날목욕탕L"/>
                        </a:rPr>
                        <a:t>운영체제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옛날목욕탕L"/>
                          <a:ea typeface="a옛날목욕탕L"/>
                        </a:rPr>
                        <a:t>WIN 10</a:t>
                      </a:r>
                      <a:endParaRPr lang="ko-KR" altLang="en-US" sz="1600">
                        <a:solidFill>
                          <a:schemeClr val="accent1">
                            <a:lumMod val="50000"/>
                          </a:schemeClr>
                        </a:solidFill>
                        <a:latin typeface="a옛날목욕탕L"/>
                        <a:ea typeface="a옛날목욕탕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옛날목욕탕L"/>
                          <a:ea typeface="a옛날목욕탕L"/>
                        </a:rPr>
                        <a:t>WIN10</a:t>
                      </a:r>
                      <a:endParaRPr lang="ko-KR" altLang="en-US" sz="1600">
                        <a:solidFill>
                          <a:schemeClr val="accent1">
                            <a:lumMod val="50000"/>
                          </a:schemeClr>
                        </a:solidFill>
                        <a:latin typeface="a옛날목욕탕L"/>
                        <a:ea typeface="a옛날목욕탕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옛날목욕탕L"/>
                          <a:ea typeface="a옛날목욕탕L"/>
                        </a:rPr>
                        <a:t>WIN 8.1</a:t>
                      </a:r>
                      <a:endParaRPr lang="ko-KR" altLang="en-US" sz="1600">
                        <a:solidFill>
                          <a:schemeClr val="accent1">
                            <a:lumMod val="50000"/>
                          </a:schemeClr>
                        </a:solidFill>
                        <a:latin typeface="a옛날목욕탕L"/>
                        <a:ea typeface="a옛날목욕탕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2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옛날목욕탕L"/>
                          <a:ea typeface="a옛날목욕탕L"/>
                        </a:rPr>
                        <a:t>CPU</a:t>
                      </a:r>
                      <a:endParaRPr lang="ko-KR" altLang="en-US" sz="1400">
                        <a:solidFill>
                          <a:schemeClr val="accent1">
                            <a:lumMod val="50000"/>
                          </a:schemeClr>
                        </a:solidFill>
                        <a:latin typeface="a옛날목욕탕L"/>
                        <a:ea typeface="a옛날목욕탕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옛날목욕탕L"/>
                          <a:ea typeface="a옛날목욕탕L"/>
                        </a:rPr>
                        <a:t>Intel Core i5-3210M 2.50GHz</a:t>
                      </a:r>
                      <a:endParaRPr lang="ko-KR" altLang="en-US" sz="1400">
                        <a:solidFill>
                          <a:schemeClr val="accent1">
                            <a:lumMod val="50000"/>
                          </a:schemeClr>
                        </a:solidFill>
                        <a:latin typeface="a옛날목욕탕L"/>
                        <a:ea typeface="a옛날목욕탕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옛날목욕탕L"/>
                          <a:ea typeface="a옛날목욕탕L"/>
                        </a:rPr>
                        <a:t>Intel Core i5-6600M 3.30GHz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옛날목욕탕L"/>
                          <a:ea typeface="a옛날목욕탕L"/>
                        </a:rPr>
                        <a:t>Intel Core i5-5200U 2.20GHz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2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옛날목욕탕L"/>
                          <a:ea typeface="a옛날목욕탕L"/>
                        </a:rPr>
                        <a:t>메모리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옛날목욕탕L"/>
                          <a:ea typeface="a옛날목욕탕L"/>
                        </a:rPr>
                        <a:t>8G</a:t>
                      </a:r>
                      <a:endParaRPr lang="ko-KR" altLang="en-US" sz="1400">
                        <a:solidFill>
                          <a:schemeClr val="accent1">
                            <a:lumMod val="50000"/>
                          </a:schemeClr>
                        </a:solidFill>
                        <a:latin typeface="a옛날목욕탕L"/>
                        <a:ea typeface="a옛날목욕탕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옛날목욕탕L"/>
                          <a:ea typeface="a옛날목욕탕L"/>
                        </a:rPr>
                        <a:t>16G</a:t>
                      </a:r>
                      <a:endParaRPr lang="ko-KR" altLang="en-US" sz="1400">
                        <a:solidFill>
                          <a:schemeClr val="accent1">
                            <a:lumMod val="50000"/>
                          </a:schemeClr>
                        </a:solidFill>
                        <a:latin typeface="a옛날목욕탕L"/>
                        <a:ea typeface="a옛날목욕탕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옛날목욕탕L"/>
                          <a:ea typeface="a옛날목욕탕L"/>
                        </a:rPr>
                        <a:t>8G</a:t>
                      </a:r>
                      <a:endParaRPr lang="ko-KR" altLang="en-US" sz="1400">
                        <a:solidFill>
                          <a:schemeClr val="accent1">
                            <a:lumMod val="50000"/>
                          </a:schemeClr>
                        </a:solidFill>
                        <a:latin typeface="a옛날목욕탕L"/>
                        <a:ea typeface="a옛날목욕탕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2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옛날목욕탕L"/>
                          <a:ea typeface="a옛날목욕탕L"/>
                        </a:rPr>
                        <a:t>하드디스크 용량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옛날목욕탕L"/>
                          <a:ea typeface="a옛날목욕탕L"/>
                        </a:rPr>
                        <a:t>100G(C:\)</a:t>
                      </a:r>
                      <a:endParaRPr lang="ko-KR" altLang="en-US" sz="1400">
                        <a:solidFill>
                          <a:schemeClr val="accent1">
                            <a:lumMod val="50000"/>
                          </a:schemeClr>
                        </a:solidFill>
                        <a:latin typeface="a옛날목욕탕L"/>
                        <a:ea typeface="a옛날목욕탕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옛날목욕탕L"/>
                          <a:ea typeface="a옛날목욕탕L"/>
                        </a:rPr>
                        <a:t>237G(C:\)</a:t>
                      </a:r>
                      <a:endParaRPr lang="ko-KR" altLang="en-US" sz="1400">
                        <a:solidFill>
                          <a:schemeClr val="accent1">
                            <a:lumMod val="50000"/>
                          </a:schemeClr>
                        </a:solidFill>
                        <a:latin typeface="a옛날목욕탕L"/>
                        <a:ea typeface="a옛날목욕탕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옛날목욕탕L"/>
                          <a:ea typeface="a옛날목욕탕L"/>
                        </a:rPr>
                        <a:t>500G</a:t>
                      </a:r>
                      <a:endParaRPr lang="ko-KR" altLang="en-US" sz="140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a옛날목욕탕L"/>
                        <a:ea typeface="a옛날목욕탕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231740" y="1382530"/>
            <a:ext cx="30243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3200" dirty="0">
                <a:latin typeface="a옛날목욕탕L"/>
                <a:ea typeface="a옛날목욕탕L"/>
              </a:rPr>
              <a:t>&lt;</a:t>
            </a:r>
            <a:r>
              <a:rPr lang="ko-KR" altLang="en-US" sz="3200" dirty="0">
                <a:latin typeface="a옛날목욕탕L"/>
                <a:ea typeface="a옛날목욕탕L"/>
              </a:rPr>
              <a:t>개발환경</a:t>
            </a:r>
            <a:r>
              <a:rPr lang="en-US" altLang="ko-KR" sz="3200" dirty="0">
                <a:latin typeface="a옛날목욕탕L"/>
                <a:ea typeface="a옛날목욕탕L"/>
              </a:rPr>
              <a:t>&gt;</a:t>
            </a:r>
            <a:endParaRPr lang="ko-KR" altLang="en-US" sz="3200" dirty="0">
              <a:latin typeface="a옛날목욕탕L"/>
              <a:ea typeface="a옛날목욕탕L"/>
            </a:endParaRPr>
          </a:p>
        </p:txBody>
      </p:sp>
    </p:spTree>
    <p:extLst>
      <p:ext uri="{BB962C8B-B14F-4D97-AF65-F5344CB8AC3E}">
        <p14:creationId xmlns:p14="http://schemas.microsoft.com/office/powerpoint/2010/main" val="4099317288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524000" y="499745"/>
            <a:ext cx="9144635" cy="583247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200" b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endParaRPr lang="ko-KR" altLang="en-US" sz="1800" b="0" dirty="0">
              <a:latin typeface="맑은 고딕"/>
              <a:ea typeface="맑은 고딕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24000" y="499745"/>
            <a:ext cx="9144635" cy="583247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200" b="0">
                <a:solidFill>
                  <a:schemeClr val="tx2">
                    <a:lumMod val="50000"/>
                  </a:schemeClr>
                </a:solidFill>
              </a:rPr>
              <a:t> </a:t>
            </a:r>
            <a:endParaRPr lang="ko-KR" altLang="en-US" sz="1800" b="0">
              <a:latin typeface="맑은 고딕"/>
              <a:ea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43807" y="548680"/>
            <a:ext cx="2956049" cy="44627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300" b="1" dirty="0">
                <a:solidFill>
                  <a:schemeClr val="accent1"/>
                </a:solidFill>
                <a:latin typeface="a옛날목욕탕L"/>
                <a:ea typeface="a옛날목욕탕L"/>
              </a:rPr>
              <a:t>졸업연구 수행일정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881755" y="2564765"/>
            <a:ext cx="4572635" cy="67691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200" b="0">
              <a:solidFill>
                <a:schemeClr val="tx2">
                  <a:lumMod val="50000"/>
                </a:schemeClr>
              </a:solidFill>
            </a:endParaRPr>
          </a:p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200" b="0">
              <a:solidFill>
                <a:schemeClr val="tx2">
                  <a:lumMod val="50000"/>
                </a:schemeClr>
              </a:solidFill>
            </a:endParaRPr>
          </a:p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400" b="1">
              <a:solidFill>
                <a:schemeClr val="tx2">
                  <a:lumMod val="50000"/>
                </a:schemeClr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608805"/>
              </p:ext>
            </p:extLst>
          </p:nvPr>
        </p:nvGraphicFramePr>
        <p:xfrm>
          <a:off x="2567608" y="1031099"/>
          <a:ext cx="7164797" cy="5292226"/>
        </p:xfrm>
        <a:graphic>
          <a:graphicData uri="http://schemas.openxmlformats.org/drawingml/2006/table">
            <a:tbl>
              <a:tblPr firstRow="1" bandRow="1"/>
              <a:tblGrid>
                <a:gridCol w="2124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60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978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863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94778">
                <a:tc>
                  <a:txBody>
                    <a:bodyPr/>
                    <a:lstStyle/>
                    <a:p>
                      <a:pPr marL="0" indent="0" algn="ct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ko-KR" altLang="en-US" sz="900" b="1" spc="5">
                          <a:solidFill>
                            <a:srgbClr val="000000"/>
                          </a:solidFill>
                          <a:ea typeface="굴림"/>
                        </a:rPr>
                        <a:t>추진사항</a:t>
                      </a:r>
                      <a:endParaRPr lang="ko-KR" altLang="en-US" sz="900" spc="5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900" b="1" spc="5" dirty="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ko-KR" altLang="en-US" sz="900" b="1" spc="5" dirty="0">
                          <a:solidFill>
                            <a:srgbClr val="000000"/>
                          </a:solidFill>
                        </a:rPr>
                        <a:t>월</a:t>
                      </a:r>
                      <a:endParaRPr lang="ko-KR" altLang="en-US" sz="900" spc="5" dirty="0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900" b="1" spc="5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ko-KR" altLang="en-US" sz="900" b="1" spc="5">
                          <a:solidFill>
                            <a:srgbClr val="000000"/>
                          </a:solidFill>
                        </a:rPr>
                        <a:t>월</a:t>
                      </a:r>
                      <a:endParaRPr lang="ko-KR" altLang="en-US" sz="900" spc="5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900" b="1" spc="5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ko-KR" altLang="en-US" sz="900" b="1" spc="5">
                          <a:solidFill>
                            <a:srgbClr val="000000"/>
                          </a:solidFill>
                        </a:rPr>
                        <a:t>월</a:t>
                      </a:r>
                      <a:endParaRPr lang="ko-KR" altLang="en-US" sz="900" spc="5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900" b="1" spc="5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lang="ko-KR" altLang="en-US" sz="900" b="1" spc="5">
                          <a:solidFill>
                            <a:srgbClr val="000000"/>
                          </a:solidFill>
                        </a:rPr>
                        <a:t>월</a:t>
                      </a:r>
                      <a:endParaRPr lang="ko-KR" altLang="en-US" sz="900" spc="5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900" b="1" spc="5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lang="ko-KR" altLang="en-US" sz="900" b="1" spc="5">
                          <a:solidFill>
                            <a:srgbClr val="000000"/>
                          </a:solidFill>
                        </a:rPr>
                        <a:t>월</a:t>
                      </a:r>
                      <a:endParaRPr lang="ko-KR" altLang="en-US" sz="900" spc="5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900" b="1" spc="5">
                          <a:solidFill>
                            <a:srgbClr val="000000"/>
                          </a:solidFill>
                        </a:rPr>
                        <a:t>6</a:t>
                      </a:r>
                      <a:r>
                        <a:rPr lang="ko-KR" altLang="en-US" sz="900" b="1" spc="5">
                          <a:solidFill>
                            <a:srgbClr val="000000"/>
                          </a:solidFill>
                        </a:rPr>
                        <a:t>월</a:t>
                      </a:r>
                      <a:endParaRPr lang="ko-KR" altLang="en-US" sz="900" spc="5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900" b="1" spc="5" dirty="0">
                          <a:solidFill>
                            <a:srgbClr val="000000"/>
                          </a:solidFill>
                        </a:rPr>
                        <a:t>7</a:t>
                      </a:r>
                      <a:r>
                        <a:rPr lang="ko-KR" altLang="en-US" sz="900" b="1" spc="5" dirty="0">
                          <a:solidFill>
                            <a:srgbClr val="000000"/>
                          </a:solidFill>
                        </a:rPr>
                        <a:t>월</a:t>
                      </a:r>
                      <a:endParaRPr lang="ko-KR" altLang="en-US" sz="900" spc="5" dirty="0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900" b="1" spc="5">
                          <a:solidFill>
                            <a:srgbClr val="000000"/>
                          </a:solidFill>
                        </a:rPr>
                        <a:t>8~9</a:t>
                      </a:r>
                      <a:r>
                        <a:rPr lang="ko-KR" altLang="en-US" sz="900" b="1" spc="5">
                          <a:solidFill>
                            <a:srgbClr val="000000"/>
                          </a:solidFill>
                        </a:rPr>
                        <a:t>월</a:t>
                      </a:r>
                      <a:endParaRPr lang="ko-KR" altLang="en-US" sz="900" spc="5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590">
                <a:tc rowSpan="3">
                  <a:txBody>
                    <a:bodyPr/>
                    <a:lstStyle/>
                    <a:p>
                      <a:pPr marL="0" indent="0" algn="l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900" spc="5" dirty="0">
                          <a:solidFill>
                            <a:srgbClr val="000000"/>
                          </a:solidFill>
                          <a:latin typeface="a옛날목욕탕L"/>
                          <a:ea typeface="a옛날목욕탕L"/>
                        </a:rPr>
                        <a:t>- </a:t>
                      </a:r>
                      <a:r>
                        <a:rPr lang="ko-KR" altLang="en-US" sz="900" spc="5" dirty="0">
                          <a:solidFill>
                            <a:srgbClr val="000000"/>
                          </a:solidFill>
                          <a:latin typeface="a옛날목욕탕L"/>
                          <a:ea typeface="a옛날목욕탕L"/>
                        </a:rPr>
                        <a:t>주제에 따른 사전조사</a:t>
                      </a:r>
                      <a:r>
                        <a:rPr lang="en-US" altLang="ko-KR" sz="900" spc="5" dirty="0">
                          <a:solidFill>
                            <a:srgbClr val="000000"/>
                          </a:solidFill>
                          <a:latin typeface="a옛날목욕탕L"/>
                          <a:ea typeface="a옛날목욕탕L"/>
                        </a:rPr>
                        <a:t>, </a:t>
                      </a:r>
                      <a:r>
                        <a:rPr lang="ko-KR" altLang="en-US" sz="900" spc="5" dirty="0">
                          <a:solidFill>
                            <a:srgbClr val="000000"/>
                          </a:solidFill>
                          <a:latin typeface="a옛날목욕탕L"/>
                          <a:ea typeface="a옛날목욕탕L"/>
                        </a:rPr>
                        <a:t>자료수집 </a:t>
                      </a:r>
                    </a:p>
                    <a:p>
                      <a:pPr marL="0" indent="0" algn="l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900" spc="5" dirty="0">
                          <a:solidFill>
                            <a:srgbClr val="000000"/>
                          </a:solidFill>
                          <a:latin typeface="a옛날목욕탕L"/>
                          <a:ea typeface="a옛날목욕탕L"/>
                        </a:rPr>
                        <a:t>- </a:t>
                      </a:r>
                      <a:r>
                        <a:rPr lang="ko-KR" altLang="en-US" sz="900" spc="5" dirty="0">
                          <a:solidFill>
                            <a:srgbClr val="000000"/>
                          </a:solidFill>
                          <a:latin typeface="a옛날목욕탕L"/>
                          <a:ea typeface="a옛날목욕탕L"/>
                        </a:rPr>
                        <a:t>제안서작성</a:t>
                      </a: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2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2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000">
                <a:tc rowSpan="3">
                  <a:txBody>
                    <a:bodyPr/>
                    <a:lstStyle/>
                    <a:p>
                      <a:pPr marL="0" indent="0" algn="l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900" spc="5" dirty="0">
                          <a:solidFill>
                            <a:srgbClr val="000000"/>
                          </a:solidFill>
                          <a:latin typeface="a옛날목욕탕L"/>
                          <a:ea typeface="a옛날목욕탕L"/>
                        </a:rPr>
                        <a:t>- </a:t>
                      </a:r>
                      <a:r>
                        <a:rPr lang="ko-KR" altLang="en-US" sz="900" spc="5" dirty="0">
                          <a:solidFill>
                            <a:srgbClr val="000000"/>
                          </a:solidFill>
                          <a:latin typeface="a옛날목욕탕L"/>
                          <a:ea typeface="a옛날목욕탕L"/>
                        </a:rPr>
                        <a:t>사운드믹서 시뮬레이션 제작 </a:t>
                      </a: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6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6000">
                <a:tc rowSpan="3">
                  <a:txBody>
                    <a:bodyPr/>
                    <a:lstStyle/>
                    <a:p>
                      <a:pPr marL="171450" indent="-171450" algn="l" latinLnBrk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Char char="-"/>
                      </a:pPr>
                      <a:r>
                        <a:rPr lang="ko-KR" altLang="en-US" sz="900" spc="5" dirty="0">
                          <a:solidFill>
                            <a:srgbClr val="000000"/>
                          </a:solidFill>
                          <a:latin typeface="a옛날목욕탕L"/>
                          <a:ea typeface="a옛날목욕탕L"/>
                        </a:rPr>
                        <a:t>동물 객체와 사용자 데이터베이스 구축</a:t>
                      </a:r>
                      <a:endParaRPr lang="en-US" altLang="ko-KR" sz="900" spc="5" dirty="0">
                        <a:solidFill>
                          <a:srgbClr val="000000"/>
                        </a:solidFill>
                        <a:latin typeface="a옛날목욕탕L"/>
                        <a:ea typeface="a옛날목욕탕L"/>
                      </a:endParaRPr>
                    </a:p>
                    <a:p>
                      <a:pPr marL="171450" marR="0" lvl="0" indent="-1714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spc="5" dirty="0">
                          <a:solidFill>
                            <a:srgbClr val="000000"/>
                          </a:solidFill>
                          <a:latin typeface="a옛날목욕탕L"/>
                          <a:ea typeface="a옛날목욕탕L"/>
                        </a:rPr>
                        <a:t>서버에 데이터베이스와 시뮬레이션 업로드</a:t>
                      </a: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 dirty="0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6000">
                <a:tc rowSpan="3">
                  <a:txBody>
                    <a:bodyPr/>
                    <a:lstStyle/>
                    <a:p>
                      <a:pPr marL="171450" marR="0" lvl="0" indent="-1714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spc="5" dirty="0">
                          <a:solidFill>
                            <a:srgbClr val="000000"/>
                          </a:solidFill>
                          <a:latin typeface="a옛날목욕탕L"/>
                          <a:ea typeface="a옛날목욕탕L"/>
                        </a:rPr>
                        <a:t>시뮬레이션 로드 클라이언트 제작</a:t>
                      </a:r>
                      <a:endParaRPr lang="en-US" altLang="ko-KR" sz="900" spc="5" dirty="0">
                        <a:solidFill>
                          <a:srgbClr val="000000"/>
                        </a:solidFill>
                        <a:latin typeface="a옛날목욕탕L"/>
                        <a:ea typeface="a옛날목욕탕L"/>
                      </a:endParaRPr>
                    </a:p>
                    <a:p>
                      <a:pPr marL="171450" marR="0" lvl="0" indent="-1714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spc="5" dirty="0">
                          <a:solidFill>
                            <a:srgbClr val="000000"/>
                          </a:solidFill>
                          <a:latin typeface="a옛날목욕탕L"/>
                          <a:ea typeface="a옛날목욕탕L"/>
                        </a:rPr>
                        <a:t>서버와 클라이언트 연동 확인</a:t>
                      </a: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 dirty="0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 dirty="0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 dirty="0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6000">
                <a:tc rowSpan="3">
                  <a:txBody>
                    <a:bodyPr/>
                    <a:lstStyle/>
                    <a:p>
                      <a:pPr marL="171450" marR="0" lvl="0" indent="-171450" algn="l" defTabSz="914400" eaLnBrk="1" fontAlgn="auto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spc="5" dirty="0">
                          <a:solidFill>
                            <a:srgbClr val="000000"/>
                          </a:solidFill>
                          <a:latin typeface="a옛날목욕탕L"/>
                          <a:ea typeface="a옛날목욕탕L"/>
                        </a:rPr>
                        <a:t>각 </a:t>
                      </a:r>
                      <a:r>
                        <a:rPr lang="en-US" altLang="ko-KR" sz="900" spc="5" dirty="0">
                          <a:solidFill>
                            <a:srgbClr val="000000"/>
                          </a:solidFill>
                          <a:latin typeface="a옛날목욕탕L"/>
                          <a:ea typeface="a옛날목욕탕L"/>
                        </a:rPr>
                        <a:t>SNS</a:t>
                      </a:r>
                      <a:r>
                        <a:rPr lang="ko-KR" altLang="en-US" sz="900" spc="5" dirty="0">
                          <a:solidFill>
                            <a:srgbClr val="000000"/>
                          </a:solidFill>
                          <a:latin typeface="a옛날목욕탕L"/>
                          <a:ea typeface="a옛날목욕탕L"/>
                        </a:rPr>
                        <a:t>에 공유 기능 구현</a:t>
                      </a:r>
                      <a:endParaRPr lang="en-US" altLang="ko-KR" sz="900" spc="5" dirty="0">
                        <a:solidFill>
                          <a:srgbClr val="000000"/>
                        </a:solidFill>
                        <a:latin typeface="a옛날목욕탕L"/>
                        <a:ea typeface="a옛날목욕탕L"/>
                      </a:endParaRPr>
                    </a:p>
                    <a:p>
                      <a:pPr marL="171450" marR="0" lvl="0" indent="-171450" algn="l" defTabSz="914400" eaLnBrk="1" fontAlgn="auto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spc="5" dirty="0">
                          <a:solidFill>
                            <a:srgbClr val="000000"/>
                          </a:solidFill>
                          <a:latin typeface="a옛날목욕탕L"/>
                          <a:ea typeface="a옛날목욕탕L"/>
                        </a:rPr>
                        <a:t>어플리케이션 </a:t>
                      </a:r>
                      <a:r>
                        <a:rPr lang="en-US" altLang="ko-KR" sz="900" spc="5" dirty="0">
                          <a:solidFill>
                            <a:srgbClr val="000000"/>
                          </a:solidFill>
                          <a:latin typeface="a옛날목욕탕L"/>
                          <a:ea typeface="a옛날목욕탕L"/>
                        </a:rPr>
                        <a:t>UI </a:t>
                      </a:r>
                      <a:r>
                        <a:rPr lang="ko-KR" altLang="en-US" sz="900" spc="5" dirty="0">
                          <a:solidFill>
                            <a:srgbClr val="000000"/>
                          </a:solidFill>
                          <a:latin typeface="a옛날목욕탕L"/>
                          <a:ea typeface="a옛날목욕탕L"/>
                        </a:rPr>
                        <a:t>제작</a:t>
                      </a: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 dirty="0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6000">
                <a:tc rowSpan="3">
                  <a:txBody>
                    <a:bodyPr/>
                    <a:lstStyle/>
                    <a:p>
                      <a:pPr marL="171450" marR="0" lvl="0" indent="-171450" algn="l" defTabSz="914400" eaLnBrk="1" fontAlgn="auto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spc="5" dirty="0">
                          <a:solidFill>
                            <a:srgbClr val="000000"/>
                          </a:solidFill>
                          <a:latin typeface="a옛날목욕탕L"/>
                          <a:ea typeface="a옛날목욕탕L"/>
                        </a:rPr>
                        <a:t>모바일 앱 서버에 연결</a:t>
                      </a:r>
                      <a:endParaRPr lang="en-US" altLang="ko-KR" sz="900" spc="5" dirty="0">
                        <a:solidFill>
                          <a:srgbClr val="000000"/>
                        </a:solidFill>
                        <a:latin typeface="a옛날목욕탕L"/>
                        <a:ea typeface="a옛날목욕탕L"/>
                      </a:endParaRPr>
                    </a:p>
                    <a:p>
                      <a:pPr marL="171450" marR="0" lvl="0" indent="-171450" algn="l" defTabSz="914400" eaLnBrk="1" fontAlgn="auto" latinLnBrk="0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spc="5" dirty="0">
                          <a:solidFill>
                            <a:srgbClr val="000000"/>
                          </a:solidFill>
                          <a:latin typeface="a옛날목욕탕L"/>
                          <a:ea typeface="a옛날목욕탕L"/>
                        </a:rPr>
                        <a:t>모바일 앱 클라이언트 개발</a:t>
                      </a:r>
                      <a:endParaRPr lang="en-US" altLang="ko-KR" sz="900" spc="5" dirty="0">
                        <a:solidFill>
                          <a:srgbClr val="000000"/>
                        </a:solidFill>
                        <a:latin typeface="a옛날목욕탕L"/>
                        <a:ea typeface="a옛날목욕탕L"/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6000">
                <a:tc rowSpan="3">
                  <a:txBody>
                    <a:bodyPr/>
                    <a:lstStyle/>
                    <a:p>
                      <a:pPr marL="171450" marR="0" lvl="0" indent="-1714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spc="5" dirty="0">
                          <a:solidFill>
                            <a:srgbClr val="000000"/>
                          </a:solidFill>
                          <a:latin typeface="a옛날목욕탕L"/>
                          <a:ea typeface="a옛날목욕탕L"/>
                        </a:rPr>
                        <a:t>모바일과 </a:t>
                      </a:r>
                      <a:r>
                        <a:rPr lang="en-US" altLang="ko-KR" sz="900" spc="5" dirty="0">
                          <a:solidFill>
                            <a:srgbClr val="000000"/>
                          </a:solidFill>
                          <a:latin typeface="a옛날목욕탕L"/>
                          <a:ea typeface="a옛날목욕탕L"/>
                        </a:rPr>
                        <a:t>PC </a:t>
                      </a:r>
                      <a:r>
                        <a:rPr lang="ko-KR" altLang="en-US" sz="900" spc="5" dirty="0">
                          <a:solidFill>
                            <a:srgbClr val="000000"/>
                          </a:solidFill>
                          <a:latin typeface="a옛날목욕탕L"/>
                          <a:ea typeface="a옛날목욕탕L"/>
                        </a:rPr>
                        <a:t>시스템을 연결</a:t>
                      </a:r>
                      <a:endParaRPr lang="en-US" altLang="ko-KR" sz="900" spc="5" dirty="0">
                        <a:solidFill>
                          <a:srgbClr val="000000"/>
                        </a:solidFill>
                        <a:latin typeface="a옛날목욕탕L"/>
                        <a:ea typeface="a옛날목욕탕L"/>
                      </a:endParaRPr>
                    </a:p>
                    <a:p>
                      <a:pPr marL="171450" marR="0" lvl="0" indent="-171450" algn="l" defTabSz="91440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spc="5" dirty="0">
                          <a:solidFill>
                            <a:srgbClr val="000000"/>
                          </a:solidFill>
                          <a:latin typeface="a옛날목욕탕L"/>
                          <a:ea typeface="a옛날목욕탕L"/>
                        </a:rPr>
                        <a:t>시험 이용 후 피드백</a:t>
                      </a:r>
                      <a:endParaRPr lang="en-US" altLang="ko-KR" sz="900" spc="5" dirty="0">
                        <a:solidFill>
                          <a:srgbClr val="000000"/>
                        </a:solidFill>
                        <a:latin typeface="a옛날목욕탕L"/>
                        <a:ea typeface="a옛날목욕탕L"/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  <a:solidFill>
                      <a:srgbClr val="93939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97322">
                <a:tc rowSpan="3">
                  <a:txBody>
                    <a:bodyPr/>
                    <a:lstStyle/>
                    <a:p>
                      <a:pPr marL="0" indent="0" algn="l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900" spc="5" dirty="0">
                          <a:solidFill>
                            <a:srgbClr val="000000"/>
                          </a:solidFill>
                          <a:latin typeface="a옛날목욕탕L"/>
                          <a:ea typeface="a옛날목욕탕L"/>
                        </a:rPr>
                        <a:t>- </a:t>
                      </a:r>
                      <a:r>
                        <a:rPr lang="ko-KR" altLang="en-US" sz="900" spc="5" dirty="0">
                          <a:solidFill>
                            <a:srgbClr val="000000"/>
                          </a:solidFill>
                          <a:latin typeface="a옛날목욕탕L"/>
                          <a:ea typeface="a옛날목욕탕L"/>
                        </a:rPr>
                        <a:t>졸업작품 보고서 작성 이용 매뉴얼 작성</a:t>
                      </a:r>
                    </a:p>
                    <a:p>
                      <a:pPr marL="0" indent="0" algn="l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900" spc="5" dirty="0">
                          <a:solidFill>
                            <a:srgbClr val="000000"/>
                          </a:solidFill>
                          <a:latin typeface="a옛날목욕탕L"/>
                          <a:ea typeface="a옛날목욕탕L"/>
                        </a:rPr>
                        <a:t>- </a:t>
                      </a:r>
                      <a:r>
                        <a:rPr lang="ko-KR" altLang="en-US" sz="900" spc="5" dirty="0">
                          <a:solidFill>
                            <a:srgbClr val="000000"/>
                          </a:solidFill>
                          <a:latin typeface="a옛날목욕탕L"/>
                          <a:ea typeface="a옛날목욕탕L"/>
                        </a:rPr>
                        <a:t>최종점검</a:t>
                      </a:r>
                    </a:p>
                    <a:p>
                      <a:pPr marL="0" indent="0" algn="l" latinLnBrk="0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ko-KR" sz="900" spc="5" dirty="0">
                          <a:solidFill>
                            <a:srgbClr val="000000"/>
                          </a:solidFill>
                          <a:latin typeface="a옛날목욕탕L"/>
                          <a:ea typeface="a옛날목욕탕L"/>
                        </a:rPr>
                        <a:t>- </a:t>
                      </a:r>
                      <a:r>
                        <a:rPr lang="ko-KR" altLang="en-US" sz="900" spc="5" dirty="0">
                          <a:solidFill>
                            <a:srgbClr val="000000"/>
                          </a:solidFill>
                          <a:latin typeface="a옛날목욕탕L"/>
                          <a:ea typeface="a옛날목욕탕L"/>
                        </a:rPr>
                        <a:t>발표</a:t>
                      </a: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973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</a:lnB>
                    <a:solidFill>
                      <a:srgbClr val="9393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546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ko-KR" altLang="en-US" sz="500" spc="9" dirty="0">
                        <a:solidFill>
                          <a:srgbClr val="000000"/>
                        </a:solidFill>
                      </a:endParaRPr>
                    </a:p>
                  </a:txBody>
                  <a:tcPr marL="10148" marR="10148" marT="10148" marB="101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904912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524000" y="499745"/>
            <a:ext cx="9144635" cy="583247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200" b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endParaRPr lang="ko-KR" altLang="en-US" sz="1800" b="0" dirty="0">
              <a:latin typeface="맑은 고딕"/>
              <a:ea typeface="맑은 고딕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24000" y="499745"/>
            <a:ext cx="9144635" cy="583247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200" b="0">
                <a:solidFill>
                  <a:schemeClr val="tx2">
                    <a:lumMod val="50000"/>
                  </a:schemeClr>
                </a:solidFill>
              </a:rPr>
              <a:t> </a:t>
            </a:r>
            <a:endParaRPr lang="ko-KR" altLang="en-US" sz="1800" b="0">
              <a:latin typeface="맑은 고딕"/>
              <a:ea typeface="맑은 고딕"/>
            </a:endParaRPr>
          </a:p>
        </p:txBody>
      </p:sp>
      <p:cxnSp>
        <p:nvCxnSpPr>
          <p:cNvPr id="4" name="직선 연결선 3"/>
          <p:cNvCxnSpPr/>
          <p:nvPr/>
        </p:nvCxnSpPr>
        <p:spPr>
          <a:xfrm rot="10800000">
            <a:off x="2524125" y="1340769"/>
            <a:ext cx="7286625" cy="1905"/>
          </a:xfrm>
          <a:prstGeom prst="line">
            <a:avLst/>
          </a:prstGeom>
          <a:ln w="6350" cap="flat" cmpd="sng">
            <a:solidFill>
              <a:schemeClr val="bg1">
                <a:lumMod val="85000"/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843807" y="692696"/>
            <a:ext cx="2956049" cy="44627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300" b="1" dirty="0">
                <a:solidFill>
                  <a:schemeClr val="accent1"/>
                </a:solidFill>
                <a:latin typeface="a옛날목욕탕L"/>
                <a:ea typeface="a옛날목욕탕L"/>
              </a:rPr>
              <a:t>참고문헌 </a:t>
            </a:r>
            <a:r>
              <a:rPr lang="en-US" altLang="ko-KR" sz="2300" b="1" dirty="0">
                <a:solidFill>
                  <a:schemeClr val="accent1"/>
                </a:solidFill>
                <a:latin typeface="a옛날목욕탕L"/>
                <a:ea typeface="a옛날목욕탕L"/>
              </a:rPr>
              <a:t>/ </a:t>
            </a:r>
            <a:r>
              <a:rPr lang="ko-KR" altLang="en-US" sz="2300" b="1" dirty="0">
                <a:solidFill>
                  <a:schemeClr val="accent1"/>
                </a:solidFill>
                <a:latin typeface="a옛날목욕탕L"/>
                <a:ea typeface="a옛날목욕탕L"/>
              </a:rPr>
              <a:t>이미지 출처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881755" y="2564765"/>
            <a:ext cx="4572635" cy="67691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200" b="0">
              <a:solidFill>
                <a:schemeClr val="tx2">
                  <a:lumMod val="50000"/>
                </a:schemeClr>
              </a:solidFill>
            </a:endParaRPr>
          </a:p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200" b="0">
              <a:solidFill>
                <a:schemeClr val="tx2">
                  <a:lumMod val="50000"/>
                </a:schemeClr>
              </a:solidFill>
            </a:endParaRPr>
          </a:p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4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직사각형 4098"/>
          <p:cNvSpPr txBox="1"/>
          <p:nvPr/>
        </p:nvSpPr>
        <p:spPr>
          <a:xfrm>
            <a:off x="2553542" y="1653517"/>
            <a:ext cx="77408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1B1760"/>
              </a:buClr>
              <a:buFont typeface="Arial"/>
              <a:buChar char="•"/>
            </a:pPr>
            <a:r>
              <a:rPr lang="en-US" altLang="ko-KR" dirty="0">
                <a:latin typeface="a옛날목욕탕L"/>
                <a:ea typeface="a옛날목욕탕L"/>
              </a:rPr>
              <a:t> </a:t>
            </a:r>
            <a:r>
              <a:rPr lang="ko-KR" altLang="en-US" dirty="0">
                <a:latin typeface="a옛날목욕탕L"/>
                <a:ea typeface="a옛날목욕탕L"/>
              </a:rPr>
              <a:t>HTML5와 </a:t>
            </a:r>
            <a:r>
              <a:rPr lang="ko-KR" altLang="en-US" dirty="0" err="1">
                <a:latin typeface="a옛날목욕탕L"/>
                <a:ea typeface="a옛날목욕탕L"/>
              </a:rPr>
              <a:t>Java</a:t>
            </a:r>
            <a:r>
              <a:rPr lang="ko-KR" altLang="en-US" dirty="0">
                <a:latin typeface="a옛날목욕탕L"/>
                <a:ea typeface="a옛날목욕탕L"/>
              </a:rPr>
              <a:t> </a:t>
            </a:r>
            <a:r>
              <a:rPr lang="ko-KR" altLang="en-US" dirty="0" err="1">
                <a:latin typeface="a옛날목욕탕L"/>
                <a:ea typeface="a옛날목욕탕L"/>
              </a:rPr>
              <a:t>Script</a:t>
            </a:r>
            <a:r>
              <a:rPr lang="ko-KR" altLang="en-US" dirty="0">
                <a:latin typeface="a옛날목욕탕L"/>
                <a:ea typeface="a옛날목욕탕L"/>
              </a:rPr>
              <a:t> 기반의 웹 프로그래밍 정석</a:t>
            </a:r>
          </a:p>
          <a:p>
            <a:pPr>
              <a:buClr>
                <a:srgbClr val="1B1760"/>
              </a:buClr>
              <a:buFont typeface="Arial"/>
              <a:buChar char="•"/>
            </a:pPr>
            <a:endParaRPr lang="ko-KR" altLang="en-US" dirty="0">
              <a:latin typeface="a옛날목욕탕L"/>
              <a:ea typeface="a옛날목욕탕L"/>
            </a:endParaRPr>
          </a:p>
          <a:p>
            <a:pPr>
              <a:buClr>
                <a:srgbClr val="1B1760"/>
              </a:buClr>
              <a:buFont typeface="Arial"/>
              <a:buChar char="•"/>
            </a:pPr>
            <a:r>
              <a:rPr lang="en-US" altLang="ko-KR" dirty="0">
                <a:latin typeface="a옛날목욕탕L"/>
                <a:ea typeface="a옛날목욕탕L"/>
              </a:rPr>
              <a:t> </a:t>
            </a:r>
            <a:r>
              <a:rPr lang="ko-KR" altLang="en-US" dirty="0">
                <a:latin typeface="a옛날목욕탕L"/>
                <a:ea typeface="a옛날목욕탕L"/>
              </a:rPr>
              <a:t>HTML5 게임 프로그래밍 : HTML5 CSS3 </a:t>
            </a:r>
            <a:r>
              <a:rPr lang="ko-KR" altLang="en-US" dirty="0" err="1">
                <a:latin typeface="a옛날목욕탕L"/>
                <a:ea typeface="a옛날목욕탕L"/>
              </a:rPr>
              <a:t>WebGL로</a:t>
            </a:r>
            <a:r>
              <a:rPr lang="ko-KR" altLang="en-US" dirty="0">
                <a:latin typeface="a옛날목욕탕L"/>
                <a:ea typeface="a옛날목욕탕L"/>
              </a:rPr>
              <a:t> 재미있게 배우는</a:t>
            </a:r>
            <a:endParaRPr lang="en-US" altLang="ko-KR" dirty="0">
              <a:latin typeface="a옛날목욕탕L"/>
              <a:ea typeface="a옛날목욕탕L"/>
            </a:endParaRPr>
          </a:p>
          <a:p>
            <a:pPr>
              <a:buClr>
                <a:srgbClr val="1B1760"/>
              </a:buClr>
              <a:buFont typeface="Arial"/>
              <a:buChar char="•"/>
            </a:pP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buClr>
                <a:srgbClr val="1B1760"/>
              </a:buClr>
              <a:buFont typeface="Arial"/>
              <a:buChar char="•"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Android Studio Development Essentials</a:t>
            </a:r>
          </a:p>
          <a:p>
            <a:pPr>
              <a:buClr>
                <a:srgbClr val="1B1760"/>
              </a:buClr>
              <a:buFont typeface="Arial"/>
              <a:buChar char="•"/>
            </a:pPr>
            <a:endParaRPr lang="en-US" altLang="ko-KR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buClr>
                <a:srgbClr val="1B1760"/>
              </a:buClr>
              <a:buFont typeface="Arial"/>
              <a:buChar char="•"/>
            </a:pPr>
            <a:r>
              <a:rPr lang="en-US" altLang="ko-KR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https://www.wikitude.com/products/wikitude-sdk/</a:t>
            </a:r>
          </a:p>
          <a:p>
            <a:pPr>
              <a:buClr>
                <a:srgbClr val="1B1760"/>
              </a:buClr>
            </a:pPr>
            <a:endParaRPr lang="en-US" altLang="ko-KR" dirty="0">
              <a:latin typeface="a옛날목욕탕L"/>
              <a:ea typeface="a옛날목욕탕L"/>
            </a:endParaRPr>
          </a:p>
          <a:p>
            <a:pPr>
              <a:buClr>
                <a:srgbClr val="1B1760"/>
              </a:buClr>
            </a:pPr>
            <a:endParaRPr lang="en-US" altLang="ko-KR" dirty="0">
              <a:latin typeface="a옛날목욕탕L"/>
              <a:ea typeface="a옛날목욕탕L"/>
            </a:endParaRPr>
          </a:p>
          <a:p>
            <a:pPr>
              <a:buClr>
                <a:srgbClr val="1B1760"/>
              </a:buClr>
              <a:buFont typeface="Arial"/>
              <a:buChar char="•"/>
            </a:pPr>
            <a:r>
              <a:rPr lang="en-US" altLang="ko-KR" dirty="0">
                <a:latin typeface="a옛날목욕탕L"/>
                <a:ea typeface="a옛날목욕탕L"/>
              </a:rPr>
              <a:t> </a:t>
            </a:r>
            <a:r>
              <a:rPr lang="ko-KR" altLang="en-US" dirty="0">
                <a:latin typeface="a옛날목욕탕L"/>
                <a:ea typeface="a옛날목욕탕L"/>
              </a:rPr>
              <a:t>https://ko.wikipedia.org/wiki</a:t>
            </a:r>
          </a:p>
        </p:txBody>
      </p:sp>
    </p:spTree>
    <p:extLst>
      <p:ext uri="{BB962C8B-B14F-4D97-AF65-F5344CB8AC3E}">
        <p14:creationId xmlns:p14="http://schemas.microsoft.com/office/powerpoint/2010/main" val="622548434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도형 32"/>
          <p:cNvSpPr/>
          <p:nvPr/>
        </p:nvSpPr>
        <p:spPr>
          <a:xfrm>
            <a:off x="7515999" y="3656965"/>
            <a:ext cx="2376264" cy="2448272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800" b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21" name="도형 32"/>
          <p:cNvSpPr/>
          <p:nvPr/>
        </p:nvSpPr>
        <p:spPr>
          <a:xfrm>
            <a:off x="4684585" y="3656965"/>
            <a:ext cx="2376264" cy="2448272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800" b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 rot="5400000">
            <a:off x="5344795" y="3606165"/>
            <a:ext cx="3786505" cy="1905"/>
          </a:xfrm>
          <a:prstGeom prst="line">
            <a:avLst/>
          </a:prstGeom>
          <a:ln w="6350" cap="flat" cmpd="sng">
            <a:solidFill>
              <a:schemeClr val="bg1">
                <a:lumMod val="85000"/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도형 29"/>
          <p:cNvSpPr/>
          <p:nvPr/>
        </p:nvSpPr>
        <p:spPr>
          <a:xfrm>
            <a:off x="1919536" y="1254507"/>
            <a:ext cx="2112010" cy="2102485"/>
          </a:xfrm>
          <a:prstGeom prst="ellipse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just" defTabSz="5080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800" b="0">
              <a:latin typeface="맑은 고딕"/>
              <a:ea typeface="맑은 고딕"/>
            </a:endParaRPr>
          </a:p>
        </p:txBody>
      </p:sp>
      <p:sp>
        <p:nvSpPr>
          <p:cNvPr id="27" name="도형 32"/>
          <p:cNvSpPr/>
          <p:nvPr/>
        </p:nvSpPr>
        <p:spPr>
          <a:xfrm>
            <a:off x="1847528" y="3645024"/>
            <a:ext cx="2376264" cy="2448272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800" b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28" name="텍스트 상자 35"/>
          <p:cNvSpPr txBox="1"/>
          <p:nvPr/>
        </p:nvSpPr>
        <p:spPr>
          <a:xfrm>
            <a:off x="2379499" y="1734185"/>
            <a:ext cx="1268229" cy="1108710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6500" b="0" dirty="0">
                <a:solidFill>
                  <a:schemeClr val="bg1"/>
                </a:solidFill>
                <a:latin typeface="a옛날목욕탕L"/>
                <a:ea typeface="a옛날목욕탕L"/>
              </a:rPr>
              <a:t>01</a:t>
            </a:r>
            <a:endParaRPr lang="ko-KR" altLang="en-US" sz="6500" b="0" dirty="0">
              <a:solidFill>
                <a:schemeClr val="bg1"/>
              </a:solidFill>
              <a:latin typeface="a옛날목욕탕L"/>
              <a:ea typeface="a옛날목욕탕L"/>
            </a:endParaRPr>
          </a:p>
        </p:txBody>
      </p:sp>
      <p:sp>
        <p:nvSpPr>
          <p:cNvPr id="29" name="도형 36"/>
          <p:cNvSpPr/>
          <p:nvPr/>
        </p:nvSpPr>
        <p:spPr>
          <a:xfrm>
            <a:off x="4848086" y="1234440"/>
            <a:ext cx="2112010" cy="2102485"/>
          </a:xfrm>
          <a:prstGeom prst="ellipse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just" defTabSz="5080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800" b="0">
              <a:latin typeface="맑은 고딕"/>
              <a:ea typeface="맑은 고딕"/>
            </a:endParaRPr>
          </a:p>
        </p:txBody>
      </p:sp>
      <p:sp>
        <p:nvSpPr>
          <p:cNvPr id="31" name="도형 38"/>
          <p:cNvSpPr/>
          <p:nvPr/>
        </p:nvSpPr>
        <p:spPr>
          <a:xfrm>
            <a:off x="7656398" y="1196752"/>
            <a:ext cx="2112010" cy="2102485"/>
          </a:xfrm>
          <a:prstGeom prst="ellipse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just" defTabSz="5080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800" b="0">
              <a:latin typeface="맑은 고딕"/>
              <a:ea typeface="맑은 고딕"/>
            </a:endParaRPr>
          </a:p>
        </p:txBody>
      </p:sp>
      <p:sp>
        <p:nvSpPr>
          <p:cNvPr id="32" name="직사각형 43"/>
          <p:cNvSpPr txBox="1"/>
          <p:nvPr/>
        </p:nvSpPr>
        <p:spPr>
          <a:xfrm>
            <a:off x="263352" y="332656"/>
            <a:ext cx="3456385" cy="650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700">
                <a:solidFill>
                  <a:schemeClr val="tx1"/>
                </a:solidFill>
                <a:latin typeface="a옛날목욕탕L"/>
                <a:ea typeface="a옛날목욕탕L"/>
              </a:rPr>
              <a:t>CONTENTS</a:t>
            </a:r>
          </a:p>
        </p:txBody>
      </p:sp>
      <p:sp>
        <p:nvSpPr>
          <p:cNvPr id="38" name="직사각형 44"/>
          <p:cNvSpPr txBox="1"/>
          <p:nvPr/>
        </p:nvSpPr>
        <p:spPr>
          <a:xfrm>
            <a:off x="1847528" y="3861048"/>
            <a:ext cx="237626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Font typeface="Arial"/>
              <a:buChar char="•"/>
            </a:pPr>
            <a:r>
              <a:rPr lang="ko-KR" altLang="en-US" sz="1700" dirty="0">
                <a:latin typeface="a옛날목욕탕L"/>
                <a:ea typeface="a옛날목욕탕L"/>
              </a:rPr>
              <a:t> </a:t>
            </a:r>
            <a:r>
              <a:rPr lang="ko-KR" altLang="en-US" dirty="0">
                <a:latin typeface="a옛날목욕탕L"/>
                <a:ea typeface="a옛날목욕탕L"/>
              </a:rPr>
              <a:t>지적 사항 답변</a:t>
            </a:r>
          </a:p>
          <a:p>
            <a:pPr>
              <a:buClr>
                <a:srgbClr val="000000"/>
              </a:buClr>
              <a:buFont typeface="Arial"/>
              <a:buChar char="•"/>
            </a:pPr>
            <a:endParaRPr lang="ko-KR" altLang="en-US" dirty="0">
              <a:latin typeface="a옛날목욕탕L"/>
              <a:ea typeface="a옛날목욕탕L"/>
            </a:endParaRPr>
          </a:p>
          <a:p>
            <a:pPr>
              <a:buClr>
                <a:srgbClr val="000000"/>
              </a:buClr>
              <a:buFont typeface="Arial"/>
              <a:buChar char="•"/>
            </a:pPr>
            <a:r>
              <a:rPr lang="ko-KR" altLang="en-US" dirty="0">
                <a:latin typeface="a옛날목욕탕L"/>
                <a:ea typeface="a옛날목욕탕L"/>
              </a:rPr>
              <a:t> 연구 개발 배경</a:t>
            </a:r>
            <a:endParaRPr lang="en-US" altLang="ko-KR" dirty="0">
              <a:latin typeface="a옛날목욕탕L"/>
              <a:ea typeface="a옛날목욕탕L"/>
            </a:endParaRPr>
          </a:p>
          <a:p>
            <a:pPr>
              <a:buClr>
                <a:srgbClr val="000000"/>
              </a:buClr>
              <a:buFont typeface="Arial"/>
              <a:buChar char="•"/>
            </a:pPr>
            <a:endParaRPr lang="ko-KR" altLang="en-US" dirty="0">
              <a:latin typeface="a옛날목욕탕L"/>
              <a:ea typeface="a옛날목욕탕L"/>
            </a:endParaRPr>
          </a:p>
          <a:p>
            <a:pPr>
              <a:buClr>
                <a:srgbClr val="000000"/>
              </a:buClr>
              <a:buFont typeface="Arial"/>
              <a:buChar char="•"/>
            </a:pPr>
            <a:r>
              <a:rPr lang="ko-KR" altLang="en-US" dirty="0">
                <a:latin typeface="a옛날목욕탕L"/>
                <a:ea typeface="a옛날목욕탕L"/>
              </a:rPr>
              <a:t> 기존 시스템과의 비교</a:t>
            </a:r>
            <a:endParaRPr lang="en-US" altLang="ko-KR" dirty="0">
              <a:latin typeface="a옛날목욕탕L"/>
              <a:ea typeface="a옛날목욕탕L"/>
            </a:endParaRPr>
          </a:p>
          <a:p>
            <a:pPr>
              <a:buClr>
                <a:srgbClr val="000000"/>
              </a:buClr>
              <a:buFont typeface="Arial"/>
              <a:buChar char="•"/>
            </a:pPr>
            <a:endParaRPr lang="en-US" altLang="ko-KR" dirty="0">
              <a:latin typeface="a옛날목욕탕L"/>
              <a:ea typeface="a옛날목욕탕L"/>
            </a:endParaRPr>
          </a:p>
          <a:p>
            <a:pPr>
              <a:buClr>
                <a:srgbClr val="000000"/>
              </a:buClr>
              <a:buFont typeface="Arial"/>
              <a:buChar char="•"/>
            </a:pPr>
            <a:r>
              <a:rPr lang="ko-KR" altLang="en-US" dirty="0">
                <a:latin typeface="a옛날목욕탕L"/>
                <a:ea typeface="a옛날목욕탕L"/>
              </a:rPr>
              <a:t> 연구 개발 목표</a:t>
            </a:r>
          </a:p>
        </p:txBody>
      </p:sp>
      <p:sp>
        <p:nvSpPr>
          <p:cNvPr id="40" name="텍스트 상자 35"/>
          <p:cNvSpPr txBox="1"/>
          <p:nvPr/>
        </p:nvSpPr>
        <p:spPr>
          <a:xfrm>
            <a:off x="5303912" y="1700808"/>
            <a:ext cx="1268229" cy="1108710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6500" b="0" dirty="0">
                <a:solidFill>
                  <a:schemeClr val="bg1"/>
                </a:solidFill>
                <a:latin typeface="a옛날목욕탕L"/>
                <a:ea typeface="a옛날목욕탕L"/>
              </a:rPr>
              <a:t>0</a:t>
            </a:r>
            <a:r>
              <a:rPr lang="ko-KR" altLang="en-US" sz="6500" b="0" dirty="0">
                <a:solidFill>
                  <a:schemeClr val="bg1"/>
                </a:solidFill>
                <a:latin typeface="a옛날목욕탕L"/>
                <a:ea typeface="a옛날목욕탕L"/>
              </a:rPr>
              <a:t>2</a:t>
            </a:r>
          </a:p>
        </p:txBody>
      </p:sp>
      <p:sp>
        <p:nvSpPr>
          <p:cNvPr id="41" name="텍스트 상자 35"/>
          <p:cNvSpPr txBox="1"/>
          <p:nvPr/>
        </p:nvSpPr>
        <p:spPr>
          <a:xfrm>
            <a:off x="8076180" y="1672218"/>
            <a:ext cx="1268229" cy="1108710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noAutofit/>
          </a:bodyPr>
          <a:lstStyle/>
          <a:p>
            <a:pPr marL="0" indent="0" algn="l" defTabSz="5080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6500" b="0">
                <a:solidFill>
                  <a:schemeClr val="bg1"/>
                </a:solidFill>
                <a:latin typeface="a옛날목욕탕L"/>
                <a:ea typeface="a옛날목욕탕L"/>
              </a:rPr>
              <a:t>0</a:t>
            </a:r>
            <a:r>
              <a:rPr lang="ko-KR" altLang="en-US" sz="6500" b="0">
                <a:solidFill>
                  <a:schemeClr val="bg1"/>
                </a:solidFill>
                <a:latin typeface="a옛날목욕탕L"/>
                <a:ea typeface="a옛날목욕탕L"/>
              </a:rPr>
              <a:t>3</a:t>
            </a:r>
          </a:p>
        </p:txBody>
      </p:sp>
      <p:sp>
        <p:nvSpPr>
          <p:cNvPr id="42" name="직사각형 44"/>
          <p:cNvSpPr txBox="1"/>
          <p:nvPr/>
        </p:nvSpPr>
        <p:spPr>
          <a:xfrm>
            <a:off x="7515999" y="3861048"/>
            <a:ext cx="23762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Font typeface="Arial"/>
              <a:buChar char="•"/>
            </a:pPr>
            <a:r>
              <a:rPr lang="ko-KR" altLang="en-US" dirty="0">
                <a:latin typeface="a옛날목욕탕L"/>
                <a:ea typeface="a옛날목욕탕L"/>
              </a:rPr>
              <a:t> 개발환경 및 개발방법</a:t>
            </a:r>
            <a:endParaRPr lang="en-US" altLang="ko-KR" dirty="0">
              <a:latin typeface="a옛날목욕탕L"/>
              <a:ea typeface="a옛날목욕탕L"/>
            </a:endParaRPr>
          </a:p>
          <a:p>
            <a:pPr>
              <a:buClr>
                <a:srgbClr val="000000"/>
              </a:buClr>
              <a:buFont typeface="Arial"/>
              <a:buChar char="•"/>
            </a:pPr>
            <a:endParaRPr lang="ko-KR" altLang="en-US" dirty="0">
              <a:latin typeface="a옛날목욕탕L"/>
              <a:ea typeface="a옛날목욕탕L"/>
            </a:endParaRPr>
          </a:p>
          <a:p>
            <a:pPr>
              <a:buClr>
                <a:srgbClr val="000000"/>
              </a:buClr>
              <a:buFont typeface="Arial"/>
              <a:buChar char="•"/>
            </a:pPr>
            <a:r>
              <a:rPr lang="ko-KR" altLang="en-US" dirty="0">
                <a:latin typeface="a옛날목욕탕L"/>
                <a:ea typeface="a옛날목욕탕L"/>
              </a:rPr>
              <a:t> 졸업연구 수행일정</a:t>
            </a:r>
            <a:endParaRPr lang="en-US" altLang="ko-KR" dirty="0">
              <a:latin typeface="a옛날목욕탕L"/>
              <a:ea typeface="a옛날목욕탕L"/>
            </a:endParaRPr>
          </a:p>
          <a:p>
            <a:pPr>
              <a:buClr>
                <a:srgbClr val="000000"/>
              </a:buClr>
              <a:buFont typeface="Arial"/>
              <a:buChar char="•"/>
            </a:pPr>
            <a:endParaRPr lang="en-US" altLang="ko-KR" dirty="0">
              <a:latin typeface="a옛날목욕탕L"/>
              <a:ea typeface="a옛날목욕탕L"/>
            </a:endParaRPr>
          </a:p>
          <a:p>
            <a:pPr>
              <a:buClr>
                <a:srgbClr val="000000"/>
              </a:buClr>
              <a:buFont typeface="Arial"/>
              <a:buChar char="•"/>
            </a:pPr>
            <a:r>
              <a:rPr lang="ko-KR" altLang="en-US" dirty="0">
                <a:latin typeface="a옛날목욕탕L"/>
                <a:ea typeface="a옛날목욕탕L"/>
              </a:rPr>
              <a:t> 참고문헌 및</a:t>
            </a:r>
            <a:r>
              <a:rPr lang="en-US" altLang="ko-KR" dirty="0">
                <a:latin typeface="a옛날목욕탕L"/>
                <a:ea typeface="a옛날목욕탕L"/>
              </a:rPr>
              <a:t> </a:t>
            </a:r>
            <a:br>
              <a:rPr lang="en-US" altLang="ko-KR" dirty="0">
                <a:latin typeface="a옛날목욕탕L"/>
                <a:ea typeface="a옛날목욕탕L"/>
              </a:rPr>
            </a:br>
            <a:r>
              <a:rPr lang="en-US" altLang="ko-KR" dirty="0">
                <a:latin typeface="a옛날목욕탕L"/>
                <a:ea typeface="a옛날목욕탕L"/>
              </a:rPr>
              <a:t>  </a:t>
            </a:r>
            <a:r>
              <a:rPr lang="ko-KR" altLang="en-US" dirty="0">
                <a:latin typeface="a옛날목욕탕L"/>
                <a:ea typeface="a옛날목욕탕L"/>
              </a:rPr>
              <a:t>이미지 출처</a:t>
            </a:r>
          </a:p>
        </p:txBody>
      </p:sp>
      <p:sp>
        <p:nvSpPr>
          <p:cNvPr id="48" name="직사각형 44"/>
          <p:cNvSpPr txBox="1"/>
          <p:nvPr/>
        </p:nvSpPr>
        <p:spPr>
          <a:xfrm>
            <a:off x="4712527" y="3861048"/>
            <a:ext cx="23762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Font typeface="Arial"/>
              <a:buChar char="•"/>
            </a:pPr>
            <a:r>
              <a:rPr lang="ko-KR" altLang="en-US" sz="1700" dirty="0">
                <a:latin typeface="a옛날목욕탕L"/>
                <a:ea typeface="a옛날목욕탕L"/>
              </a:rPr>
              <a:t> </a:t>
            </a:r>
            <a:r>
              <a:rPr lang="ko-KR" altLang="en-US" dirty="0">
                <a:latin typeface="a옛날목욕탕L"/>
                <a:ea typeface="a옛날목욕탕L"/>
              </a:rPr>
              <a:t>시스템 수행 시나리오</a:t>
            </a:r>
            <a:endParaRPr lang="en-US" altLang="ko-KR" dirty="0">
              <a:latin typeface="a옛날목욕탕L"/>
              <a:ea typeface="a옛날목욕탕L"/>
            </a:endParaRPr>
          </a:p>
          <a:p>
            <a:pPr>
              <a:buClr>
                <a:srgbClr val="000000"/>
              </a:buClr>
              <a:buFont typeface="Arial"/>
              <a:buChar char="•"/>
            </a:pPr>
            <a:endParaRPr lang="en-US" altLang="ko-KR" dirty="0">
              <a:latin typeface="a옛날목욕탕L"/>
              <a:ea typeface="a옛날목욕탕L"/>
            </a:endParaRPr>
          </a:p>
          <a:p>
            <a:pPr>
              <a:buClr>
                <a:srgbClr val="000000"/>
              </a:buClr>
              <a:buFont typeface="Arial"/>
              <a:buChar char="•"/>
            </a:pPr>
            <a:r>
              <a:rPr lang="ko-KR" altLang="en-US" dirty="0">
                <a:latin typeface="a옛날목욕탕L"/>
                <a:ea typeface="a옛날목욕탕L"/>
              </a:rPr>
              <a:t> 시스템 구성도</a:t>
            </a:r>
            <a:endParaRPr lang="en-US" altLang="ko-KR" dirty="0">
              <a:latin typeface="a옛날목욕탕L"/>
              <a:ea typeface="a옛날목욕탕L"/>
            </a:endParaRPr>
          </a:p>
          <a:p>
            <a:pPr>
              <a:buClr>
                <a:srgbClr val="000000"/>
              </a:buClr>
              <a:buFont typeface="Arial"/>
              <a:buChar char="•"/>
            </a:pPr>
            <a:endParaRPr lang="en-US" altLang="ko-KR" dirty="0">
              <a:latin typeface="a옛날목욕탕L"/>
              <a:ea typeface="a옛날목욕탕L"/>
            </a:endParaRPr>
          </a:p>
          <a:p>
            <a:pPr>
              <a:buClr>
                <a:srgbClr val="000000"/>
              </a:buClr>
              <a:buFont typeface="Arial"/>
              <a:buChar char="•"/>
            </a:pPr>
            <a:r>
              <a:rPr lang="en-US" altLang="ko-KR" dirty="0">
                <a:latin typeface="a옛날목욕탕L"/>
                <a:ea typeface="a옛날목욕탕L"/>
              </a:rPr>
              <a:t> </a:t>
            </a:r>
            <a:r>
              <a:rPr lang="ko-KR" altLang="en-US" dirty="0">
                <a:latin typeface="a옛날목욕탕L"/>
                <a:ea typeface="a옛날목욕탕L"/>
              </a:rPr>
              <a:t>시스템 개발내용</a:t>
            </a:r>
            <a:endParaRPr lang="en-US" altLang="ko-KR" dirty="0">
              <a:latin typeface="a옛날목욕탕L"/>
              <a:ea typeface="a옛날목욕탕L"/>
            </a:endParaRPr>
          </a:p>
          <a:p>
            <a:pPr>
              <a:buClr>
                <a:srgbClr val="000000"/>
              </a:buClr>
              <a:buFont typeface="Arial"/>
              <a:buChar char="•"/>
            </a:pPr>
            <a:endParaRPr lang="en-US" altLang="ko-KR" dirty="0">
              <a:latin typeface="a옛날목욕탕L"/>
              <a:ea typeface="a옛날목욕탕L"/>
            </a:endParaRP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/>
          <p:nvPr/>
        </p:nvSpPr>
        <p:spPr>
          <a:xfrm>
            <a:off x="4203700" y="1404620"/>
            <a:ext cx="3771265" cy="3771265"/>
          </a:xfrm>
          <a:prstGeom prst="ellipse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800" b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4151784" y="2852936"/>
            <a:ext cx="3900447" cy="725348"/>
          </a:xfrm>
          <a:prstGeom prst="rect">
            <a:avLst/>
          </a:prstGeom>
          <a:noFill/>
          <a:ln w="0">
            <a:noFill/>
          </a:ln>
        </p:spPr>
        <p:txBody>
          <a:bodyPr vert="horz" wrap="none" lIns="89535" tIns="46355" rIns="89535" bIns="46355" anchor="t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3300" b="0" dirty="0">
                <a:solidFill>
                  <a:schemeClr val="accent1"/>
                </a:solidFill>
                <a:latin typeface="a옛날목욕탕L"/>
                <a:ea typeface="a옛날목욕탕L"/>
              </a:rPr>
              <a:t>T H A N K  Y O U</a:t>
            </a:r>
            <a:endParaRPr lang="ko-KR" altLang="en-US" sz="3300" b="0" dirty="0">
              <a:solidFill>
                <a:schemeClr val="accent1"/>
              </a:solidFill>
              <a:latin typeface="a옛날목욕탕L"/>
              <a:ea typeface="a옛날목욕탕L"/>
            </a:endParaRPr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524000" y="499745"/>
            <a:ext cx="9144635" cy="583247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200" b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endParaRPr lang="ko-KR" altLang="en-US" sz="1800" b="0" dirty="0">
              <a:latin typeface="맑은 고딕"/>
              <a:ea typeface="맑은 고딕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24000" y="499745"/>
            <a:ext cx="9144635" cy="583247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200" b="0">
                <a:solidFill>
                  <a:schemeClr val="tx2">
                    <a:lumMod val="50000"/>
                  </a:schemeClr>
                </a:solidFill>
              </a:rPr>
              <a:t> </a:t>
            </a:r>
            <a:endParaRPr lang="ko-KR" altLang="en-US" sz="1800" b="0">
              <a:latin typeface="맑은 고딕"/>
              <a:ea typeface="맑은 고딕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881755" y="2564765"/>
            <a:ext cx="4572635" cy="67691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200" b="0">
              <a:solidFill>
                <a:schemeClr val="tx2">
                  <a:lumMod val="50000"/>
                </a:schemeClr>
              </a:solidFill>
            </a:endParaRPr>
          </a:p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200" b="0">
              <a:solidFill>
                <a:schemeClr val="tx2">
                  <a:lumMod val="50000"/>
                </a:schemeClr>
              </a:solidFill>
            </a:endParaRPr>
          </a:p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400" b="1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07568" y="565678"/>
            <a:ext cx="7776864" cy="574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566850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524000" y="499745"/>
            <a:ext cx="9144635" cy="583247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200" b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endParaRPr lang="ko-KR" altLang="en-US" sz="1800" b="0" dirty="0">
              <a:latin typeface="맑은 고딕"/>
              <a:ea typeface="맑은 고딕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24000" y="499745"/>
            <a:ext cx="9144635" cy="583247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200" b="0">
                <a:solidFill>
                  <a:schemeClr val="tx2">
                    <a:lumMod val="50000"/>
                  </a:schemeClr>
                </a:solidFill>
              </a:rPr>
              <a:t> </a:t>
            </a:r>
            <a:endParaRPr lang="ko-KR" altLang="en-US" sz="1800" b="0">
              <a:latin typeface="맑은 고딕"/>
              <a:ea typeface="맑은 고딕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881755" y="2564765"/>
            <a:ext cx="4572635" cy="67691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200" b="0">
              <a:solidFill>
                <a:schemeClr val="tx2">
                  <a:lumMod val="50000"/>
                </a:schemeClr>
              </a:solidFill>
            </a:endParaRPr>
          </a:p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200" b="0">
              <a:solidFill>
                <a:schemeClr val="tx2">
                  <a:lumMod val="50000"/>
                </a:schemeClr>
              </a:solidFill>
            </a:endParaRPr>
          </a:p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400" b="1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90775" y="526504"/>
            <a:ext cx="741045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37300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524000" y="499745"/>
            <a:ext cx="9144635" cy="583247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200" b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endParaRPr lang="ko-KR" altLang="en-US" sz="1800" b="0" dirty="0">
              <a:latin typeface="맑은 고딕"/>
              <a:ea typeface="맑은 고딕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24000" y="499745"/>
            <a:ext cx="9144635" cy="583247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200" b="0">
                <a:solidFill>
                  <a:schemeClr val="tx2">
                    <a:lumMod val="50000"/>
                  </a:schemeClr>
                </a:solidFill>
              </a:rPr>
              <a:t> </a:t>
            </a:r>
            <a:endParaRPr lang="ko-KR" altLang="en-US" sz="1800" b="0">
              <a:latin typeface="맑은 고딕"/>
              <a:ea typeface="맑은 고딕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881755" y="2564765"/>
            <a:ext cx="4572635" cy="67691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200" b="0">
              <a:solidFill>
                <a:schemeClr val="tx2">
                  <a:lumMod val="50000"/>
                </a:schemeClr>
              </a:solidFill>
            </a:endParaRPr>
          </a:p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200" b="0">
              <a:solidFill>
                <a:schemeClr val="tx2">
                  <a:lumMod val="50000"/>
                </a:schemeClr>
              </a:solidFill>
            </a:endParaRPr>
          </a:p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400" b="1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7900" y="526504"/>
            <a:ext cx="76962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72067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524000" y="499745"/>
            <a:ext cx="9144635" cy="583247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200" b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endParaRPr lang="ko-KR" altLang="en-US" sz="1800" b="0" dirty="0">
              <a:latin typeface="맑은 고딕"/>
              <a:ea typeface="맑은 고딕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24000" y="499745"/>
            <a:ext cx="9144635" cy="583247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200" b="0">
                <a:solidFill>
                  <a:schemeClr val="tx2">
                    <a:lumMod val="50000"/>
                  </a:schemeClr>
                </a:solidFill>
              </a:rPr>
              <a:t> </a:t>
            </a:r>
            <a:endParaRPr lang="ko-KR" altLang="en-US" sz="1800" b="0">
              <a:latin typeface="맑은 고딕"/>
              <a:ea typeface="맑은 고딕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881755" y="2564765"/>
            <a:ext cx="4572635" cy="67691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200" b="0">
              <a:solidFill>
                <a:schemeClr val="tx2">
                  <a:lumMod val="50000"/>
                </a:schemeClr>
              </a:solidFill>
            </a:endParaRPr>
          </a:p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200" b="0">
              <a:solidFill>
                <a:schemeClr val="tx2">
                  <a:lumMod val="50000"/>
                </a:schemeClr>
              </a:solidFill>
            </a:endParaRPr>
          </a:p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400" b="1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68" y="548680"/>
            <a:ext cx="7776864" cy="573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44751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524000" y="499745"/>
            <a:ext cx="9144635" cy="583247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200" b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endParaRPr lang="ko-KR" altLang="en-US" sz="1800" b="0" dirty="0">
              <a:latin typeface="맑은 고딕"/>
              <a:ea typeface="맑은 고딕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24000" y="499745"/>
            <a:ext cx="9144635" cy="583247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200" b="0">
                <a:solidFill>
                  <a:schemeClr val="tx2">
                    <a:lumMod val="50000"/>
                  </a:schemeClr>
                </a:solidFill>
              </a:rPr>
              <a:t> </a:t>
            </a:r>
            <a:endParaRPr lang="ko-KR" altLang="en-US" sz="1800" b="0">
              <a:latin typeface="맑은 고딕"/>
              <a:ea typeface="맑은 고딕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881755" y="2564765"/>
            <a:ext cx="4572635" cy="67691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200" b="0">
              <a:solidFill>
                <a:schemeClr val="tx2">
                  <a:lumMod val="50000"/>
                </a:schemeClr>
              </a:solidFill>
            </a:endParaRPr>
          </a:p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200" b="0">
              <a:solidFill>
                <a:schemeClr val="tx2">
                  <a:lumMod val="50000"/>
                </a:schemeClr>
              </a:solidFill>
            </a:endParaRPr>
          </a:p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400" b="1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912" y="620688"/>
            <a:ext cx="8896584" cy="446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19590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524000" y="512762"/>
            <a:ext cx="9144635" cy="5832475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200" b="0">
                <a:solidFill>
                  <a:schemeClr val="tx2">
                    <a:lumMod val="50000"/>
                  </a:schemeClr>
                </a:solidFill>
              </a:rPr>
              <a:t> </a:t>
            </a:r>
            <a:endParaRPr lang="ko-KR" altLang="en-US" sz="1800" b="0">
              <a:latin typeface="맑은 고딕"/>
              <a:ea typeface="맑은 고딕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rot="10800000">
            <a:off x="2524125" y="1268761"/>
            <a:ext cx="7286625" cy="1905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703512" y="692696"/>
            <a:ext cx="2740025" cy="44627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300" b="1" dirty="0">
                <a:solidFill>
                  <a:schemeClr val="accent1"/>
                </a:solidFill>
                <a:latin typeface="a옛날목욕탕L"/>
                <a:ea typeface="a옛날목욕탕L"/>
              </a:rPr>
              <a:t>지적 사항 답변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3881755" y="2564765"/>
            <a:ext cx="4572635" cy="67691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200" b="0">
              <a:solidFill>
                <a:schemeClr val="tx2">
                  <a:lumMod val="50000"/>
                </a:schemeClr>
              </a:solidFill>
            </a:endParaRPr>
          </a:p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200" b="0">
              <a:solidFill>
                <a:schemeClr val="tx2">
                  <a:lumMod val="50000"/>
                </a:schemeClr>
              </a:solidFill>
            </a:endParaRPr>
          </a:p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4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79576" y="1556797"/>
            <a:ext cx="7128792" cy="2062103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eaLnBrk="0">
              <a:buClr>
                <a:srgbClr val="222A35"/>
              </a:buClr>
              <a:buFont typeface="Arial"/>
              <a:buChar char="•"/>
            </a:pPr>
            <a:r>
              <a:rPr lang="ko-KR" altLang="en-US" sz="3200" b="0" dirty="0">
                <a:solidFill>
                  <a:schemeClr val="tx1"/>
                </a:solidFill>
                <a:latin typeface="a옛날목욕탕L"/>
                <a:ea typeface="a옛날목욕탕L"/>
              </a:rPr>
              <a:t> </a:t>
            </a:r>
            <a:r>
              <a:rPr lang="en-US" altLang="ko-KR" sz="3200" dirty="0">
                <a:latin typeface="a옛날목욕탕L"/>
                <a:ea typeface="a옛날목욕탕L"/>
              </a:rPr>
              <a:t>program</a:t>
            </a:r>
            <a:r>
              <a:rPr lang="ko-KR" altLang="en-US" sz="3200" dirty="0">
                <a:latin typeface="a옛날목욕탕L"/>
                <a:ea typeface="a옛날목욕탕L"/>
              </a:rPr>
              <a:t> 표시</a:t>
            </a:r>
            <a:endParaRPr lang="en-US" altLang="ko-KR" sz="3200" dirty="0">
              <a:latin typeface="a옛날목욕탕L"/>
              <a:ea typeface="a옛날목욕탕L"/>
            </a:endParaRPr>
          </a:p>
          <a:p>
            <a:pPr eaLnBrk="0">
              <a:buClr>
                <a:srgbClr val="222A35"/>
              </a:buClr>
              <a:buFont typeface="Arial"/>
              <a:buChar char="•"/>
            </a:pPr>
            <a:endParaRPr lang="en-US" altLang="ko-KR" sz="3200" b="0" dirty="0">
              <a:solidFill>
                <a:schemeClr val="tx1"/>
              </a:solidFill>
              <a:latin typeface="a옛날목욕탕L"/>
              <a:ea typeface="a옛날목욕탕L"/>
            </a:endParaRPr>
          </a:p>
          <a:p>
            <a:pPr eaLnBrk="0">
              <a:buClr>
                <a:srgbClr val="222A35"/>
              </a:buClr>
              <a:buFont typeface="Arial"/>
              <a:buChar char="•"/>
            </a:pPr>
            <a:r>
              <a:rPr lang="en-US" altLang="ko-KR" sz="3200" dirty="0">
                <a:latin typeface="a옛날목욕탕L"/>
                <a:ea typeface="a옛날목욕탕L"/>
              </a:rPr>
              <a:t> </a:t>
            </a:r>
            <a:r>
              <a:rPr lang="ko-KR" altLang="en-US" sz="3200" dirty="0">
                <a:latin typeface="a옛날목욕탕L"/>
                <a:ea typeface="a옛날목욕탕L"/>
              </a:rPr>
              <a:t>기존의 것을 재사용한 것과 현재 팀에서</a:t>
            </a:r>
            <a:br>
              <a:rPr lang="en-US" altLang="ko-KR" sz="3200" dirty="0">
                <a:latin typeface="a옛날목욕탕L"/>
                <a:ea typeface="a옛날목욕탕L"/>
              </a:rPr>
            </a:br>
            <a:r>
              <a:rPr lang="ko-KR" altLang="en-US" sz="3200" dirty="0">
                <a:latin typeface="a옛날목욕탕L"/>
                <a:ea typeface="a옛날목욕탕L"/>
              </a:rPr>
              <a:t>  개발하는 것</a:t>
            </a:r>
            <a:endParaRPr lang="en-US" altLang="ko-KR" sz="3200" dirty="0">
              <a:latin typeface="a옛날목욕탕L"/>
              <a:ea typeface="a옛날목욕탕L"/>
            </a:endParaRP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524000" y="512762"/>
            <a:ext cx="9144635" cy="5832475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200" b="0">
                <a:solidFill>
                  <a:schemeClr val="tx2">
                    <a:lumMod val="50000"/>
                  </a:schemeClr>
                </a:solidFill>
              </a:rPr>
              <a:t> </a:t>
            </a:r>
            <a:endParaRPr lang="ko-KR" altLang="en-US" sz="1800" b="0">
              <a:latin typeface="맑은 고딕"/>
              <a:ea typeface="맑은 고딕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rot="10800000">
            <a:off x="2524125" y="1268761"/>
            <a:ext cx="7286625" cy="1905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703512" y="692696"/>
            <a:ext cx="2740025" cy="44627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300" b="1" dirty="0">
                <a:solidFill>
                  <a:schemeClr val="accent1"/>
                </a:solidFill>
                <a:latin typeface="a옛날목욕탕L"/>
                <a:ea typeface="a옛날목욕탕L"/>
              </a:rPr>
              <a:t>지적 사항 답변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3881755" y="2564765"/>
            <a:ext cx="4572635" cy="67691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200" b="0">
              <a:solidFill>
                <a:schemeClr val="tx2">
                  <a:lumMod val="50000"/>
                </a:schemeClr>
              </a:solidFill>
            </a:endParaRPr>
          </a:p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200" b="0">
              <a:solidFill>
                <a:schemeClr val="tx2">
                  <a:lumMod val="50000"/>
                </a:schemeClr>
              </a:solidFill>
            </a:endParaRPr>
          </a:p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4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79576" y="1556797"/>
            <a:ext cx="7128792" cy="40011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eaLnBrk="0">
              <a:buClr>
                <a:srgbClr val="222A35"/>
              </a:buClr>
              <a:buFont typeface="Arial"/>
              <a:buChar char="•"/>
            </a:pPr>
            <a:r>
              <a:rPr lang="ko-KR" altLang="en-US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옛날목욕탕L"/>
                <a:ea typeface="a옛날목욕탕L"/>
              </a:rPr>
              <a:t>program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옛날목욕탕L"/>
                <a:ea typeface="a옛날목욕탕L"/>
              </a:rPr>
              <a:t> 표시</a:t>
            </a:r>
            <a:endParaRPr lang="en-US" altLang="ko-KR" sz="2000" b="0" dirty="0">
              <a:solidFill>
                <a:schemeClr val="tx1">
                  <a:lumMod val="50000"/>
                  <a:lumOff val="50000"/>
                </a:schemeClr>
              </a:solidFill>
              <a:latin typeface="a옛날목욕탕L"/>
              <a:ea typeface="a옛날목욕탕L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5" y="2026665"/>
            <a:ext cx="7100268" cy="407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517715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524000" y="512762"/>
            <a:ext cx="9144635" cy="5832475"/>
          </a:xfrm>
          <a:prstGeom prst="rect">
            <a:avLst/>
          </a:prstGeom>
          <a:solidFill>
            <a:schemeClr val="bg1"/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200" b="0">
                <a:solidFill>
                  <a:schemeClr val="tx2">
                    <a:lumMod val="50000"/>
                  </a:schemeClr>
                </a:solidFill>
              </a:rPr>
              <a:t> </a:t>
            </a:r>
            <a:endParaRPr lang="ko-KR" altLang="en-US" sz="1800" b="0">
              <a:latin typeface="맑은 고딕"/>
              <a:ea typeface="맑은 고딕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rot="10800000">
            <a:off x="2524125" y="1268761"/>
            <a:ext cx="7286625" cy="1905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703512" y="692696"/>
            <a:ext cx="2740025" cy="44627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300" b="1" dirty="0">
                <a:solidFill>
                  <a:schemeClr val="accent1"/>
                </a:solidFill>
                <a:latin typeface="a옛날목욕탕L"/>
                <a:ea typeface="a옛날목욕탕L"/>
              </a:rPr>
              <a:t>지적 사항 답변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3881755" y="2564765"/>
            <a:ext cx="4572635" cy="67691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200" b="0">
              <a:solidFill>
                <a:schemeClr val="tx2">
                  <a:lumMod val="50000"/>
                </a:schemeClr>
              </a:solidFill>
            </a:endParaRPr>
          </a:p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200" b="0">
              <a:solidFill>
                <a:schemeClr val="tx2">
                  <a:lumMod val="50000"/>
                </a:schemeClr>
              </a:solidFill>
            </a:endParaRPr>
          </a:p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4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79576" y="2218637"/>
            <a:ext cx="82809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퍼즐 등장 조건 알고리즘에 기존의 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API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들을 이용</a:t>
            </a:r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퍼즐은 조건 알고리즘에 따라 랜덤으로 등장</a:t>
            </a:r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퍼즐 등장 알림 후 터치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카메라 어플을 활성화시켜 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AR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로 등장</a:t>
            </a:r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서버는 퍼즐의 완성여부를 확인</a:t>
            </a:r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캐릭터는 퍼즐 완성의 보상이며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각 캐릭터마다 할당된 음원의 조합이 가능함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279576" y="1556797"/>
            <a:ext cx="7128792" cy="40011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eaLnBrk="0">
              <a:buClr>
                <a:srgbClr val="222A35"/>
              </a:buClr>
              <a:buFont typeface="Arial"/>
              <a:buChar char="•"/>
            </a:pPr>
            <a:r>
              <a:rPr lang="ko-KR" altLang="en-US" sz="2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a옛날목욕탕L"/>
                <a:ea typeface="a옛날목욕탕L"/>
              </a:rPr>
              <a:t>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옛날목욕탕L"/>
                <a:ea typeface="a옛날목욕탕L"/>
              </a:rPr>
              <a:t>기존의 것을 재사용한 것과 현재 팀에서 개발하는 것</a:t>
            </a:r>
            <a:endParaRPr lang="en-US" altLang="ko-KR" sz="2000" b="0" dirty="0">
              <a:solidFill>
                <a:schemeClr val="tx1">
                  <a:lumMod val="50000"/>
                  <a:lumOff val="50000"/>
                </a:schemeClr>
              </a:solidFill>
              <a:latin typeface="a옛날목욕탕L"/>
              <a:ea typeface="a옛날목욕탕L"/>
            </a:endParaRPr>
          </a:p>
        </p:txBody>
      </p:sp>
    </p:spTree>
    <p:extLst>
      <p:ext uri="{BB962C8B-B14F-4D97-AF65-F5344CB8AC3E}">
        <p14:creationId xmlns:p14="http://schemas.microsoft.com/office/powerpoint/2010/main" val="1508135447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524000" y="499745"/>
            <a:ext cx="9144635" cy="583247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200" b="0">
                <a:solidFill>
                  <a:schemeClr val="tx2">
                    <a:lumMod val="50000"/>
                  </a:schemeClr>
                </a:solidFill>
              </a:rPr>
              <a:t> </a:t>
            </a:r>
            <a:endParaRPr lang="ko-KR" altLang="en-US" sz="1800" b="0">
              <a:latin typeface="맑은 고딕"/>
              <a:ea typeface="맑은 고딕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03512" y="692696"/>
            <a:ext cx="3600400" cy="44627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300" b="1" dirty="0">
                <a:solidFill>
                  <a:schemeClr val="accent1"/>
                </a:solidFill>
                <a:latin typeface="a옛날목욕탕L"/>
                <a:ea typeface="a옛날목욕탕L"/>
              </a:rPr>
              <a:t>연구 개발 배경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3881755" y="2564765"/>
            <a:ext cx="4572635" cy="67691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200" b="0">
              <a:solidFill>
                <a:schemeClr val="tx2">
                  <a:lumMod val="50000"/>
                </a:schemeClr>
              </a:solidFill>
            </a:endParaRPr>
          </a:p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200" b="0">
              <a:solidFill>
                <a:schemeClr val="tx2">
                  <a:lumMod val="50000"/>
                </a:schemeClr>
              </a:solidFill>
            </a:endParaRPr>
          </a:p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4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423592" y="1621249"/>
            <a:ext cx="7387158" cy="1107996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400" b="1" dirty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AR</a:t>
            </a:r>
            <a:r>
              <a:rPr lang="ko-KR" altLang="en-US" sz="2400" b="1" dirty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을 이용한 게임의 인기</a:t>
            </a:r>
            <a:endParaRPr lang="en-US" altLang="ko-KR" sz="2400" b="1" dirty="0">
              <a:ln w="17780" cmpd="sng">
                <a:noFill/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0" indent="0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b="1" dirty="0">
              <a:ln w="17780" cmpd="sng">
                <a:noFill/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0" indent="0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‘</a:t>
            </a:r>
            <a:r>
              <a:rPr lang="ko-KR" altLang="en-US" b="1" dirty="0" err="1">
                <a:solidFill>
                  <a:schemeClr val="tx2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포켓몬고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’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의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성공적인 출시 </a:t>
            </a:r>
            <a:endParaRPr lang="ko-KR" altLang="en-US" sz="16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423592" y="3938280"/>
            <a:ext cx="7387158" cy="1938992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400" b="1" dirty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국내에 우후죽순 생겨난 </a:t>
            </a:r>
            <a:r>
              <a:rPr lang="en-US" altLang="ko-KR" sz="2400" b="1" dirty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AR</a:t>
            </a:r>
            <a:r>
              <a:rPr lang="ko-KR" altLang="en-US" sz="2400" b="1" dirty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게임</a:t>
            </a:r>
            <a:endParaRPr lang="en-US" altLang="ko-KR" sz="2400" b="1" dirty="0">
              <a:ln w="17780" cmpd="sng">
                <a:noFill/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0" indent="0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sz="2400" b="1" dirty="0">
              <a:ln w="17780" cmpd="sng">
                <a:noFill/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eaLnBrk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해외와 비교해보면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,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개발이 이루어지는 단계에 있음</a:t>
            </a:r>
            <a:endParaRPr lang="en-US" altLang="ko-KR" b="1" dirty="0">
              <a:solidFill>
                <a:schemeClr val="tx2">
                  <a:lumMod val="50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0" indent="0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AR 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객체들이 등장하는 방식 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ko-KR" altLang="en-US" b="1" dirty="0" err="1">
                <a:solidFill>
                  <a:schemeClr val="tx2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마커인식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(2009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년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), 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영상분석 등 정적</a:t>
            </a:r>
            <a:endParaRPr lang="en-US" altLang="ko-KR" b="1" dirty="0">
              <a:solidFill>
                <a:schemeClr val="tx2">
                  <a:lumMod val="50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0" indent="0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아쉬운 사항을 보완하기 위해 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GPS, 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환경정보 등의 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API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들을 이용하여</a:t>
            </a:r>
            <a:b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개발할 예정</a:t>
            </a:r>
            <a:endParaRPr lang="en-US" altLang="ko-KR" b="1" dirty="0">
              <a:solidFill>
                <a:schemeClr val="tx2">
                  <a:lumMod val="50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0" name="아래쪽 화살표 9"/>
          <p:cNvSpPr/>
          <p:nvPr/>
        </p:nvSpPr>
        <p:spPr>
          <a:xfrm>
            <a:off x="2567608" y="3040261"/>
            <a:ext cx="504056" cy="604763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 rot="10800000">
            <a:off x="2524125" y="1268761"/>
            <a:ext cx="7286625" cy="1905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524000" y="499745"/>
            <a:ext cx="9144635" cy="583247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200" b="0">
                <a:solidFill>
                  <a:schemeClr val="tx2">
                    <a:lumMod val="50000"/>
                  </a:schemeClr>
                </a:solidFill>
              </a:rPr>
              <a:t> </a:t>
            </a:r>
            <a:endParaRPr lang="ko-KR" altLang="en-US" sz="1800" b="0">
              <a:latin typeface="맑은 고딕"/>
              <a:ea typeface="맑은 고딕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881755" y="2564765"/>
            <a:ext cx="4572635" cy="67691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200" b="0">
              <a:solidFill>
                <a:schemeClr val="tx2">
                  <a:lumMod val="50000"/>
                </a:schemeClr>
              </a:solidFill>
            </a:endParaRPr>
          </a:p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200" b="0">
              <a:solidFill>
                <a:schemeClr val="tx2">
                  <a:lumMod val="50000"/>
                </a:schemeClr>
              </a:solidFill>
            </a:endParaRPr>
          </a:p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400" b="1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34318" y="836712"/>
            <a:ext cx="6746058" cy="547260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31504" y="620688"/>
            <a:ext cx="2736304" cy="44627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300" b="1" dirty="0">
                <a:solidFill>
                  <a:schemeClr val="accent1"/>
                </a:solidFill>
                <a:latin typeface="a옛날목욕탕L"/>
                <a:ea typeface="a옛날목욕탕L"/>
              </a:rPr>
              <a:t>기존 시스템과의</a:t>
            </a:r>
            <a:r>
              <a:rPr lang="en-US" altLang="ko-KR" sz="2300" b="1" dirty="0">
                <a:solidFill>
                  <a:schemeClr val="accent1"/>
                </a:solidFill>
                <a:latin typeface="a옛날목욕탕L"/>
                <a:ea typeface="a옛날목욕탕L"/>
              </a:rPr>
              <a:t> </a:t>
            </a:r>
            <a:r>
              <a:rPr lang="ko-KR" altLang="en-US" sz="2300" b="1" dirty="0">
                <a:solidFill>
                  <a:schemeClr val="accent1"/>
                </a:solidFill>
                <a:latin typeface="a옛날목욕탕L"/>
                <a:ea typeface="a옛날목욕탕L"/>
              </a:rPr>
              <a:t>비교</a:t>
            </a: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67408" y="836712"/>
            <a:ext cx="10585176" cy="5688632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200" b="0">
                <a:solidFill>
                  <a:schemeClr val="tx2">
                    <a:lumMod val="50000"/>
                  </a:schemeClr>
                </a:solidFill>
              </a:rPr>
              <a:t> </a:t>
            </a:r>
            <a:endParaRPr lang="ko-KR" altLang="en-US" sz="1800" b="0">
              <a:latin typeface="맑은 고딕"/>
              <a:ea typeface="맑은 고딕"/>
            </a:endParaRPr>
          </a:p>
        </p:txBody>
      </p:sp>
      <p:sp>
        <p:nvSpPr>
          <p:cNvPr id="9" name="TextBox 24"/>
          <p:cNvSpPr txBox="1"/>
          <p:nvPr/>
        </p:nvSpPr>
        <p:spPr>
          <a:xfrm>
            <a:off x="333499" y="252006"/>
            <a:ext cx="2740025" cy="44141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300" b="1" dirty="0">
                <a:solidFill>
                  <a:schemeClr val="accent1">
                    <a:lumMod val="30000"/>
                  </a:schemeClr>
                </a:solidFill>
                <a:latin typeface="a옛날목욕탕L"/>
                <a:ea typeface="a옛날목욕탕L"/>
              </a:rPr>
              <a:t>연구 개발 목표</a:t>
            </a:r>
          </a:p>
        </p:txBody>
      </p:sp>
      <p:sp>
        <p:nvSpPr>
          <p:cNvPr id="5" name="직사각형 43"/>
          <p:cNvSpPr txBox="1"/>
          <p:nvPr/>
        </p:nvSpPr>
        <p:spPr>
          <a:xfrm>
            <a:off x="767408" y="2636912"/>
            <a:ext cx="1058517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a옛날목욕탕L"/>
                <a:ea typeface="a옛날목욕탕L"/>
              </a:rPr>
              <a:t>AR</a:t>
            </a:r>
            <a:r>
              <a:rPr lang="ko-KR" altLang="en-US" sz="4000" dirty="0">
                <a:solidFill>
                  <a:schemeClr val="tx1">
                    <a:lumMod val="80000"/>
                    <a:lumOff val="20000"/>
                  </a:schemeClr>
                </a:solidFill>
                <a:latin typeface="a옛날목욕탕L"/>
                <a:ea typeface="a옛날목욕탕L"/>
              </a:rPr>
              <a:t>을 이용한 </a:t>
            </a:r>
            <a:r>
              <a:rPr lang="ko-KR" altLang="en-US" sz="4400" i="1" dirty="0">
                <a:solidFill>
                  <a:schemeClr val="accent1">
                    <a:lumMod val="75000"/>
                  </a:schemeClr>
                </a:solidFill>
                <a:latin typeface="a옛날목욕탕L"/>
                <a:ea typeface="a옛날목욕탕L"/>
              </a:rPr>
              <a:t>퍼즐</a:t>
            </a:r>
            <a:r>
              <a:rPr lang="ko-KR" altLang="en-US" sz="4400" i="1" dirty="0">
                <a:solidFill>
                  <a:schemeClr val="tx1">
                    <a:lumMod val="80000"/>
                    <a:lumOff val="20000"/>
                  </a:schemeClr>
                </a:solidFill>
                <a:latin typeface="a옛날목욕탕L"/>
                <a:ea typeface="a옛날목욕탕L"/>
              </a:rPr>
              <a:t> 수집 </a:t>
            </a:r>
            <a:r>
              <a:rPr lang="ko-KR" altLang="en-US" sz="4000" dirty="0">
                <a:solidFill>
                  <a:schemeClr val="tx1">
                    <a:lumMod val="80000"/>
                    <a:lumOff val="20000"/>
                  </a:schemeClr>
                </a:solidFill>
                <a:latin typeface="a옛날목욕탕L"/>
                <a:ea typeface="a옛날목욕탕L"/>
              </a:rPr>
              <a:t>어플과 연동된</a:t>
            </a:r>
          </a:p>
          <a:p>
            <a:pPr algn="ctr"/>
            <a:r>
              <a:rPr lang="ko-KR" altLang="en-US" sz="4000" i="1" dirty="0">
                <a:solidFill>
                  <a:schemeClr val="accent1">
                    <a:lumMod val="50000"/>
                  </a:schemeClr>
                </a:solidFill>
                <a:latin typeface="a옛날목욕탕L"/>
                <a:ea typeface="a옛날목욕탕L"/>
              </a:rPr>
              <a:t>사운드컴비네이션</a:t>
            </a:r>
            <a:r>
              <a:rPr lang="ko-KR" altLang="en-US" sz="4000" dirty="0">
                <a:solidFill>
                  <a:schemeClr val="tx1">
                    <a:lumMod val="80000"/>
                    <a:lumOff val="20000"/>
                  </a:schemeClr>
                </a:solidFill>
                <a:latin typeface="a옛날목욕탕L"/>
                <a:ea typeface="a옛날목욕탕L"/>
              </a:rPr>
              <a:t> 시스템</a:t>
            </a: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524000" y="499745"/>
            <a:ext cx="9144635" cy="583247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1200" b="0" dirty="0">
                <a:solidFill>
                  <a:schemeClr val="tx2">
                    <a:lumMod val="50000"/>
                  </a:schemeClr>
                </a:solidFill>
              </a:rPr>
              <a:t> </a:t>
            </a:r>
            <a:endParaRPr lang="ko-KR" altLang="en-US" sz="1800" b="0" dirty="0">
              <a:latin typeface="맑은 고딕"/>
              <a:ea typeface="맑은 고딕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rot="10800000">
            <a:off x="2524125" y="1410870"/>
            <a:ext cx="7286625" cy="1905"/>
          </a:xfrm>
          <a:prstGeom prst="line">
            <a:avLst/>
          </a:prstGeom>
          <a:ln w="6350" cap="flat" cmpd="sng">
            <a:solidFill>
              <a:schemeClr val="bg1">
                <a:lumMod val="85000"/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703512" y="692696"/>
            <a:ext cx="3312368" cy="44627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300" b="1" dirty="0">
                <a:solidFill>
                  <a:schemeClr val="accent1"/>
                </a:solidFill>
                <a:latin typeface="a옛날목욕탕L"/>
                <a:ea typeface="a옛날목욕탕L"/>
              </a:rPr>
              <a:t>시스템 수행 시나리오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881755" y="2564765"/>
            <a:ext cx="4572635" cy="67691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200" b="0">
              <a:solidFill>
                <a:schemeClr val="tx2">
                  <a:lumMod val="50000"/>
                </a:schemeClr>
              </a:solidFill>
            </a:endParaRPr>
          </a:p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200" b="0">
              <a:solidFill>
                <a:schemeClr val="tx2">
                  <a:lumMod val="50000"/>
                </a:schemeClr>
              </a:solidFill>
            </a:endParaRPr>
          </a:p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ko-KR" altLang="en-US" sz="14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1" name="모서리가 둥근 직사각형 8"/>
          <p:cNvSpPr/>
          <p:nvPr/>
        </p:nvSpPr>
        <p:spPr>
          <a:xfrm>
            <a:off x="1703512" y="1700808"/>
            <a:ext cx="8856984" cy="4392488"/>
          </a:xfrm>
          <a:prstGeom prst="roundRect">
            <a:avLst/>
          </a:prstGeom>
          <a:noFill/>
          <a:ln w="34925">
            <a:solidFill>
              <a:schemeClr val="accent1">
                <a:lumMod val="75000"/>
              </a:schemeClr>
            </a:solidFill>
            <a:prstDash val="lgDash"/>
          </a:ln>
          <a:scene3d>
            <a:camera prst="orthographicFront"/>
            <a:lightRig rig="balanced" dir="t"/>
          </a:scene3d>
          <a:sp3d prstMaterial="dk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71664" y="1926676"/>
            <a:ext cx="6209305" cy="411296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063552" y="1728252"/>
            <a:ext cx="2470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AR </a:t>
            </a:r>
            <a:r>
              <a:rPr lang="ko-KR" altLang="en-US" sz="24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어플리케이션</a:t>
            </a:r>
            <a:endParaRPr lang="en-US" altLang="ko-KR" sz="24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0731748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프레젠테이션7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620</Words>
  <Application>Microsoft Office PowerPoint</Application>
  <PresentationFormat>와이드스크린</PresentationFormat>
  <Paragraphs>226</Paragraphs>
  <Slides>25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4" baseType="lpstr">
      <vt:lpstr>±¼¸²</vt:lpstr>
      <vt:lpstr>a옛날목욕탕B</vt:lpstr>
      <vt:lpstr>a옛날목욕탕L</vt:lpstr>
      <vt:lpstr>굴림</vt:lpstr>
      <vt:lpstr>맑은 고딕</vt:lpstr>
      <vt:lpstr>Arial</vt:lpstr>
      <vt:lpstr>Calibri</vt:lpstr>
      <vt:lpstr>Calibri Light</vt:lpstr>
      <vt:lpstr>프레젠테이션7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GP</dc:creator>
  <cp:lastModifiedBy>김효경</cp:lastModifiedBy>
  <cp:revision>58</cp:revision>
  <dcterms:modified xsi:type="dcterms:W3CDTF">2017-03-17T07:56:35Z</dcterms:modified>
</cp:coreProperties>
</file>